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3" r:id="rId1"/>
  </p:sldMasterIdLst>
  <p:notesMasterIdLst>
    <p:notesMasterId r:id="rId30"/>
  </p:notesMasterIdLst>
  <p:sldIdLst>
    <p:sldId id="334" r:id="rId2"/>
    <p:sldId id="384" r:id="rId3"/>
    <p:sldId id="398" r:id="rId4"/>
    <p:sldId id="438" r:id="rId5"/>
    <p:sldId id="399" r:id="rId6"/>
    <p:sldId id="402" r:id="rId7"/>
    <p:sldId id="403" r:id="rId8"/>
    <p:sldId id="417" r:id="rId9"/>
    <p:sldId id="418" r:id="rId10"/>
    <p:sldId id="422" r:id="rId11"/>
    <p:sldId id="423" r:id="rId12"/>
    <p:sldId id="439" r:id="rId13"/>
    <p:sldId id="400" r:id="rId14"/>
    <p:sldId id="424" r:id="rId15"/>
    <p:sldId id="416" r:id="rId16"/>
    <p:sldId id="425" r:id="rId17"/>
    <p:sldId id="426" r:id="rId18"/>
    <p:sldId id="427" r:id="rId19"/>
    <p:sldId id="428" r:id="rId20"/>
    <p:sldId id="429" r:id="rId21"/>
    <p:sldId id="434" r:id="rId22"/>
    <p:sldId id="430" r:id="rId23"/>
    <p:sldId id="435" r:id="rId24"/>
    <p:sldId id="433" r:id="rId25"/>
    <p:sldId id="436" r:id="rId26"/>
    <p:sldId id="440" r:id="rId27"/>
    <p:sldId id="345" r:id="rId28"/>
    <p:sldId id="335" r:id="rId29"/>
  </p:sldIdLst>
  <p:sldSz cx="9906000" cy="6858000" type="A4"/>
  <p:notesSz cx="6735763" cy="9866313"/>
  <p:embeddedFontLst>
    <p:embeddedFont>
      <p:font typeface="KoPubWorld돋움체 Bold" panose="020B0600000101010101" charset="-127"/>
      <p:bold r:id="rId31"/>
    </p:embeddedFont>
    <p:embeddedFont>
      <p:font typeface="KoPubWorld돋움체 Medium" panose="020B0600000101010101" charset="-127"/>
      <p:regular r:id="rId32"/>
    </p:embeddedFont>
    <p:embeddedFont>
      <p:font typeface="맑은 고딕" panose="020B0503020000020004" pitchFamily="50" charset="-127"/>
      <p:regular r:id="rId33"/>
      <p:bold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0613"/>
    <a:srgbClr val="EAEAEA"/>
    <a:srgbClr val="CCCCFF"/>
    <a:srgbClr val="E60112"/>
    <a:srgbClr val="1EC3EA"/>
    <a:srgbClr val="5A5EAE"/>
    <a:srgbClr val="CF1313"/>
    <a:srgbClr val="FF3399"/>
    <a:srgbClr val="E72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6210" autoAdjust="0"/>
  </p:normalViewPr>
  <p:slideViewPr>
    <p:cSldViewPr snapToGrid="0">
      <p:cViewPr varScale="1">
        <p:scale>
          <a:sx n="107" d="100"/>
          <a:sy n="107" d="100"/>
        </p:scale>
        <p:origin x="1842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025AD99-35FA-440B-8F88-3A203730E305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61E2742E-9E8E-4922-8A9E-A443D39573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4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43674C-7B59-4B52-840C-A0622CBED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5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84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378385" y="318029"/>
            <a:ext cx="6968858" cy="4900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 spc="-30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789975" y="6530609"/>
            <a:ext cx="326051" cy="2539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sz="1050" b="0" spc="-7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FDEBD689-CD72-46D1-AE0B-2BB7D6B163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3">
            <a:extLst>
              <a:ext uri="{FF2B5EF4-FFF2-40B4-BE49-F238E27FC236}">
                <a16:creationId xmlns:a16="http://schemas.microsoft.com/office/drawing/2014/main" id="{EE3DD945-7128-4688-A441-AED800097093}"/>
              </a:ext>
            </a:extLst>
          </p:cNvPr>
          <p:cNvCxnSpPr/>
          <p:nvPr userDrawn="1"/>
        </p:nvCxnSpPr>
        <p:spPr>
          <a:xfrm>
            <a:off x="0" y="846667"/>
            <a:ext cx="9906000" cy="0"/>
          </a:xfrm>
          <a:prstGeom prst="line">
            <a:avLst/>
          </a:prstGeom>
          <a:ln>
            <a:gradFill flip="none" rotWithShape="1">
              <a:gsLst>
                <a:gs pos="67000">
                  <a:srgbClr val="CED9E6"/>
                </a:gs>
                <a:gs pos="0">
                  <a:schemeClr val="bg1">
                    <a:lumMod val="8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8B08D62-E713-4B92-829E-6AA4BC4C82C7}"/>
              </a:ext>
            </a:extLst>
          </p:cNvPr>
          <p:cNvCxnSpPr/>
          <p:nvPr userDrawn="1"/>
        </p:nvCxnSpPr>
        <p:spPr>
          <a:xfrm>
            <a:off x="0" y="6483194"/>
            <a:ext cx="990600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67000">
                  <a:srgbClr val="CED9E6"/>
                </a:gs>
                <a:gs pos="0">
                  <a:sysClr val="window" lastClr="FFFFFF">
                    <a:lumMod val="85000"/>
                  </a:sysClr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pic>
        <p:nvPicPr>
          <p:cNvPr id="14" name="그림 23">
            <a:extLst>
              <a:ext uri="{FF2B5EF4-FFF2-40B4-BE49-F238E27FC236}">
                <a16:creationId xmlns:a16="http://schemas.microsoft.com/office/drawing/2014/main" id="{49F804C2-CD41-402C-9F78-0633181DDC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23" y="6578785"/>
            <a:ext cx="728752" cy="1873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99" y="6570341"/>
            <a:ext cx="657906" cy="2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5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62" userDrawn="1">
          <p15:clr>
            <a:srgbClr val="FBAE40"/>
          </p15:clr>
        </p15:guide>
        <p15:guide id="4" pos="5978" userDrawn="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754" userDrawn="1">
          <p15:clr>
            <a:srgbClr val="FBAE40"/>
          </p15:clr>
        </p15:guide>
        <p15:guide id="8" pos="3165" userDrawn="1">
          <p15:clr>
            <a:srgbClr val="FBAE40"/>
          </p15:clr>
        </p15:guide>
        <p15:guide id="10" pos="30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 bwMode="white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414"/>
            <a:ext cx="9906000" cy="612317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27" y="5172878"/>
            <a:ext cx="1357999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6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1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06" r:id="rId3"/>
    <p:sldLayoutId id="2147483707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7DD2B2F-9C33-4883-BBA2-8C377019FC1A}"/>
              </a:ext>
            </a:extLst>
          </p:cNvPr>
          <p:cNvSpPr txBox="1"/>
          <p:nvPr/>
        </p:nvSpPr>
        <p:spPr>
          <a:xfrm>
            <a:off x="739773" y="2585272"/>
            <a:ext cx="83712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4000" b="1" spc="-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  <a:cs typeface="KoPubWorld돋움체 Bold" panose="00000800000000000000" pitchFamily="2" charset="-127"/>
              </a:rPr>
              <a:t>시설관리시스템 사용자 </a:t>
            </a:r>
            <a:r>
              <a:rPr lang="en-US" altLang="ko-KR" sz="4000" b="1" spc="-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  <a:cs typeface="KoPubWorld돋움체 Bold" panose="00000800000000000000" pitchFamily="2" charset="-127"/>
              </a:rPr>
              <a:t>Quick </a:t>
            </a:r>
            <a:r>
              <a:rPr lang="ko-KR" altLang="en-US" sz="4000" b="1" spc="-30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  <a:cs typeface="KoPubWorld돋움체 Bold" panose="00000800000000000000" pitchFamily="2" charset="-127"/>
              </a:rPr>
              <a:t>매뉴얼</a:t>
            </a:r>
            <a:endParaRPr lang="ko-KR" altLang="en-US" sz="1200" b="1" spc="-300" dirty="0">
              <a:ln>
                <a:solidFill>
                  <a:schemeClr val="bg1">
                    <a:alpha val="0"/>
                  </a:schemeClr>
                </a:solidFill>
              </a:ln>
              <a:latin typeface="+mj-ea"/>
              <a:ea typeface="+mj-ea"/>
              <a:cs typeface="KoPubWorld돋움체 Bold" panose="000008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C072E-12A0-478E-9E09-5F71BCB23641}"/>
              </a:ext>
            </a:extLst>
          </p:cNvPr>
          <p:cNvSpPr txBox="1"/>
          <p:nvPr/>
        </p:nvSpPr>
        <p:spPr>
          <a:xfrm>
            <a:off x="739775" y="3287001"/>
            <a:ext cx="6049963" cy="307777"/>
          </a:xfrm>
          <a:prstGeom prst="rect">
            <a:avLst/>
          </a:prstGeom>
          <a:noFill/>
        </p:spPr>
        <p:txBody>
          <a:bodyPr wrap="square" lIns="7200" tIns="0" rIns="0" bIns="0" rtlCol="0">
            <a:spAutoFit/>
          </a:bodyPr>
          <a:lstStyle>
            <a:defPPr>
              <a:defRPr lang="ko-KR"/>
            </a:defPPr>
            <a:lvl1pPr>
              <a:defRPr sz="2000" spc="-10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Medium" panose="00000600000000000000" pitchFamily="2" charset="-127"/>
              </a:defRPr>
            </a:lvl1pPr>
          </a:lstStyle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파트너사 작업신청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작업허가신청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14A17-8A13-411B-B4BB-F0385E26F2B4}"/>
              </a:ext>
            </a:extLst>
          </p:cNvPr>
          <p:cNvSpPr txBox="1"/>
          <p:nvPr/>
        </p:nvSpPr>
        <p:spPr>
          <a:xfrm>
            <a:off x="752474" y="4418540"/>
            <a:ext cx="2975463" cy="215444"/>
          </a:xfrm>
          <a:prstGeom prst="rect">
            <a:avLst/>
          </a:prstGeom>
          <a:noFill/>
        </p:spPr>
        <p:txBody>
          <a:bodyPr wrap="square" lIns="7200" tIns="0" rIns="0" bIns="0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Medium" panose="00000600000000000000" pitchFamily="2" charset="-127"/>
              </a:rPr>
              <a:t>파트너사 배부용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51A84-52E4-4E7F-8344-BF5AE75CEAC5}"/>
              </a:ext>
            </a:extLst>
          </p:cNvPr>
          <p:cNvSpPr txBox="1"/>
          <p:nvPr/>
        </p:nvSpPr>
        <p:spPr>
          <a:xfrm>
            <a:off x="752474" y="4711844"/>
            <a:ext cx="988403" cy="153888"/>
          </a:xfrm>
          <a:prstGeom prst="rect">
            <a:avLst/>
          </a:prstGeom>
          <a:noFill/>
        </p:spPr>
        <p:txBody>
          <a:bodyPr wrap="square" lIns="7200" tIns="0" rIns="0" bIns="0" rtlCol="0">
            <a:spAutoFit/>
          </a:bodyPr>
          <a:lstStyle/>
          <a:p>
            <a:r>
              <a:rPr lang="en-US" altLang="ko-KR" sz="1000" b="1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Medium" panose="00000600000000000000" pitchFamily="2" charset="-127"/>
              </a:rPr>
              <a:t>2022.10.06</a:t>
            </a:r>
            <a:endParaRPr lang="ko-KR" altLang="en-US" sz="1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KoPubWorld돋움체 Medium" panose="00000600000000000000" pitchFamily="2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80" y="907960"/>
            <a:ext cx="1310292" cy="405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" y="6032569"/>
            <a:ext cx="979998" cy="25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351A84-52E4-4E7F-8344-BF5AE75CEAC5}"/>
              </a:ext>
            </a:extLst>
          </p:cNvPr>
          <p:cNvSpPr txBox="1"/>
          <p:nvPr/>
        </p:nvSpPr>
        <p:spPr>
          <a:xfrm>
            <a:off x="8917597" y="139844"/>
            <a:ext cx="988403" cy="153888"/>
          </a:xfrm>
          <a:prstGeom prst="rect">
            <a:avLst/>
          </a:prstGeom>
          <a:noFill/>
        </p:spPr>
        <p:txBody>
          <a:bodyPr wrap="square" lIns="7200" tIns="0" rIns="0" bIns="0" rtlCol="0">
            <a:spAutoFit/>
          </a:bodyPr>
          <a:lstStyle/>
          <a:p>
            <a:r>
              <a:rPr lang="en-US" altLang="ko-KR" sz="1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Medium" panose="00000600000000000000" pitchFamily="2" charset="-127"/>
              </a:rPr>
              <a:t>Version : 1.2</a:t>
            </a:r>
            <a:endParaRPr lang="ko-KR" altLang="en-US" sz="1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66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smtClean="0"/>
              <a:t>파트너사 작업신청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 smtClean="0">
                <a:solidFill>
                  <a:srgbClr val="0000FF"/>
                </a:solidFill>
              </a:rPr>
              <a:t>1. </a:t>
            </a:r>
            <a:r>
              <a:rPr lang="ko-KR" altLang="en-US" sz="1200" dirty="0" smtClean="0">
                <a:solidFill>
                  <a:srgbClr val="0000FF"/>
                </a:solidFill>
              </a:rPr>
              <a:t>신청 버튼을 누르면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작성한 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r>
              <a:rPr lang="ko-KR" altLang="en-US" sz="1200" dirty="0" smtClean="0">
                <a:solidFill>
                  <a:srgbClr val="0000FF"/>
                </a:solidFill>
              </a:rPr>
              <a:t>작업신청서를 월드 담당자에게 전달할 것인지 팝업이 뜸 </a:t>
            </a:r>
            <a:r>
              <a:rPr lang="en-US" altLang="ko-KR" sz="1200" dirty="0" smtClean="0">
                <a:solidFill>
                  <a:srgbClr val="0000FF"/>
                </a:solidFill>
              </a:rPr>
              <a:t>(</a:t>
            </a:r>
            <a:r>
              <a:rPr lang="ko-KR" altLang="en-US" sz="1200" dirty="0" smtClean="0">
                <a:solidFill>
                  <a:srgbClr val="0000FF"/>
                </a:solidFill>
              </a:rPr>
              <a:t>확인버튼</a:t>
            </a:r>
            <a:r>
              <a:rPr lang="en-US" altLang="ko-KR" sz="1200" dirty="0" smtClean="0">
                <a:solidFill>
                  <a:srgbClr val="0000FF"/>
                </a:solidFill>
              </a:rPr>
              <a:t>)</a:t>
            </a:r>
          </a:p>
          <a:p>
            <a:endParaRPr lang="en-US" altLang="ko-KR" sz="1200" dirty="0" smtClean="0">
              <a:solidFill>
                <a:srgbClr val="0000FF"/>
              </a:solidFill>
            </a:endParaRPr>
          </a:p>
          <a:p>
            <a:r>
              <a:rPr lang="en-US" altLang="ko-KR" sz="1200" dirty="0" smtClean="0">
                <a:solidFill>
                  <a:srgbClr val="E30613"/>
                </a:solidFill>
              </a:rPr>
              <a:t>- </a:t>
            </a:r>
            <a:r>
              <a:rPr lang="ko-KR" altLang="en-US" sz="1200" dirty="0" smtClean="0">
                <a:solidFill>
                  <a:srgbClr val="E30613"/>
                </a:solidFill>
              </a:rPr>
              <a:t>확인 버튼을 클릭하면 해당 작업신청서는 더 이상 수정이 불가능하므로 작성이 모두 완료된 경우에만 클릭</a:t>
            </a:r>
            <a:endParaRPr lang="en-US" altLang="ko-KR" sz="1200" dirty="0" smtClean="0">
              <a:solidFill>
                <a:srgbClr val="E30613"/>
              </a:solidFill>
            </a:endParaRPr>
          </a:p>
          <a:p>
            <a:r>
              <a:rPr lang="en-US" altLang="ko-KR" sz="1200" dirty="0" smtClean="0">
                <a:solidFill>
                  <a:srgbClr val="E30613"/>
                </a:solidFill>
              </a:rPr>
              <a:t>- </a:t>
            </a:r>
            <a:r>
              <a:rPr lang="ko-KR" altLang="en-US" sz="1200" dirty="0" err="1" smtClean="0">
                <a:solidFill>
                  <a:srgbClr val="E30613"/>
                </a:solidFill>
              </a:rPr>
              <a:t>재작성을</a:t>
            </a:r>
            <a:r>
              <a:rPr lang="ko-KR" altLang="en-US" sz="1200" dirty="0" smtClean="0">
                <a:solidFill>
                  <a:srgbClr val="E30613"/>
                </a:solidFill>
              </a:rPr>
              <a:t> 위해서는 월드에 담당자에게 반려 처리 요청하여 수정 보완하여 다시 신청 버튼 클릭</a:t>
            </a:r>
            <a:endParaRPr lang="en-US" altLang="ko-KR" sz="1200" dirty="0" smtClean="0">
              <a:solidFill>
                <a:srgbClr val="E30613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78385" y="1666302"/>
            <a:ext cx="6557319" cy="4009712"/>
            <a:chOff x="378385" y="1666302"/>
            <a:chExt cx="6557319" cy="400971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385" y="1666302"/>
              <a:ext cx="6557319" cy="4009712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4612457" y="1963702"/>
              <a:ext cx="229172" cy="1676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Oval 40"/>
          <p:cNvSpPr>
            <a:spLocks noChangeAspect="1" noChangeArrowheads="1"/>
          </p:cNvSpPr>
          <p:nvPr/>
        </p:nvSpPr>
        <p:spPr bwMode="auto">
          <a:xfrm>
            <a:off x="4986240" y="1960570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65" y="3356276"/>
            <a:ext cx="3157408" cy="1035801"/>
          </a:xfrm>
          <a:prstGeom prst="rect">
            <a:avLst/>
          </a:prstGeom>
        </p:spPr>
      </p:pic>
      <p:cxnSp>
        <p:nvCxnSpPr>
          <p:cNvPr id="7" name="직선 화살표 연결선 6"/>
          <p:cNvCxnSpPr>
            <a:stCxn id="12" idx="2"/>
          </p:cNvCxnSpPr>
          <p:nvPr/>
        </p:nvCxnSpPr>
        <p:spPr>
          <a:xfrm flipH="1">
            <a:off x="3978877" y="2131356"/>
            <a:ext cx="748166" cy="1196730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smtClean="0"/>
              <a:t>파트너사 작업신청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상태가 </a:t>
            </a:r>
            <a:r>
              <a:rPr lang="en-US" altLang="ko-KR" sz="1200" dirty="0" smtClean="0">
                <a:solidFill>
                  <a:srgbClr val="0000FF"/>
                </a:solidFill>
              </a:rPr>
              <a:t>‘</a:t>
            </a:r>
            <a:r>
              <a:rPr lang="ko-KR" altLang="en-US" sz="1200" dirty="0" smtClean="0">
                <a:solidFill>
                  <a:srgbClr val="0000FF"/>
                </a:solidFill>
              </a:rPr>
              <a:t>신청</a:t>
            </a:r>
            <a:r>
              <a:rPr lang="en-US" altLang="ko-KR" sz="1200" dirty="0" smtClean="0">
                <a:solidFill>
                  <a:srgbClr val="0000FF"/>
                </a:solidFill>
              </a:rPr>
              <a:t>‘ </a:t>
            </a:r>
            <a:r>
              <a:rPr lang="ko-KR" altLang="en-US" sz="1200" dirty="0" smtClean="0">
                <a:solidFill>
                  <a:srgbClr val="0000FF"/>
                </a:solidFill>
              </a:rPr>
              <a:t>으로 변경된 것을 확인할 수 있음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en-US" altLang="ko-KR" sz="1200" dirty="0" smtClean="0">
                <a:solidFill>
                  <a:srgbClr val="0000FF"/>
                </a:solidFill>
              </a:rPr>
              <a:t>‘</a:t>
            </a:r>
            <a:r>
              <a:rPr lang="ko-KR" altLang="en-US" sz="1200" dirty="0" smtClean="0">
                <a:solidFill>
                  <a:srgbClr val="0000FF"/>
                </a:solidFill>
              </a:rPr>
              <a:t>목록보기</a:t>
            </a:r>
            <a:r>
              <a:rPr lang="en-US" altLang="ko-KR" sz="1200" dirty="0" smtClean="0">
                <a:solidFill>
                  <a:srgbClr val="0000FF"/>
                </a:solidFill>
              </a:rPr>
              <a:t>’ </a:t>
            </a:r>
            <a:r>
              <a:rPr lang="ko-KR" altLang="en-US" sz="1200" dirty="0" smtClean="0">
                <a:solidFill>
                  <a:srgbClr val="0000FF"/>
                </a:solidFill>
              </a:rPr>
              <a:t>를 클릭하며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작업 신청된 리스트를 확인 가능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작업신청서 번호를 클릭하면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관련 신청서 내용 확인이 가능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r>
              <a:rPr lang="en-US" altLang="ko-KR" sz="1200" dirty="0" smtClean="0">
                <a:solidFill>
                  <a:srgbClr val="0000FF"/>
                </a:solidFill>
              </a:rPr>
              <a:t>(</a:t>
            </a:r>
            <a:r>
              <a:rPr lang="ko-KR" altLang="en-US" sz="1200" dirty="0" smtClean="0">
                <a:solidFill>
                  <a:srgbClr val="0000FF"/>
                </a:solidFill>
              </a:rPr>
              <a:t>상태가 신청이면 수정은 불가함</a:t>
            </a:r>
            <a:r>
              <a:rPr lang="en-US" altLang="ko-KR" sz="1200" dirty="0" smtClean="0">
                <a:solidFill>
                  <a:srgbClr val="0000FF"/>
                </a:solidFill>
              </a:rPr>
              <a:t>)</a:t>
            </a:r>
            <a:endParaRPr lang="en-US" altLang="ko-KR" sz="1200" dirty="0" smtClean="0">
              <a:solidFill>
                <a:srgbClr val="E30613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5" y="1054444"/>
            <a:ext cx="6756273" cy="2891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직사각형 13"/>
          <p:cNvSpPr/>
          <p:nvPr/>
        </p:nvSpPr>
        <p:spPr>
          <a:xfrm>
            <a:off x="5329149" y="1887432"/>
            <a:ext cx="742138" cy="178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40"/>
          <p:cNvSpPr>
            <a:spLocks noChangeAspect="1" noChangeArrowheads="1"/>
          </p:cNvSpPr>
          <p:nvPr/>
        </p:nvSpPr>
        <p:spPr bwMode="auto">
          <a:xfrm>
            <a:off x="5329149" y="1594267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7" name="Oval 40"/>
          <p:cNvSpPr>
            <a:spLocks noChangeAspect="1" noChangeArrowheads="1"/>
          </p:cNvSpPr>
          <p:nvPr/>
        </p:nvSpPr>
        <p:spPr bwMode="auto">
          <a:xfrm>
            <a:off x="468825" y="1305943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6405" y="1579668"/>
            <a:ext cx="497379" cy="238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5" y="4190886"/>
            <a:ext cx="6683995" cy="17721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0" name="직선 화살표 연결선 19"/>
          <p:cNvCxnSpPr>
            <a:stCxn id="18" idx="2"/>
          </p:cNvCxnSpPr>
          <p:nvPr/>
        </p:nvCxnSpPr>
        <p:spPr>
          <a:xfrm flipH="1">
            <a:off x="575094" y="1817804"/>
            <a:ext cx="1" cy="2338008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378385" y="5173362"/>
            <a:ext cx="497379" cy="141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0"/>
          <p:cNvSpPr>
            <a:spLocks noChangeAspect="1" noChangeArrowheads="1"/>
          </p:cNvSpPr>
          <p:nvPr/>
        </p:nvSpPr>
        <p:spPr bwMode="auto">
          <a:xfrm>
            <a:off x="468825" y="4914751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331366" y="3190456"/>
            <a:ext cx="2331617" cy="30239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rgbClr val="0000FF"/>
                </a:solidFill>
                <a:latin typeface="+mn-ea"/>
              </a:rPr>
              <a:t>여기까지가 작업신청 등록완료</a:t>
            </a:r>
            <a:endParaRPr lang="ko-KR" altLang="en-US" sz="1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2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9260" y="2493817"/>
            <a:ext cx="9285059" cy="972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1" dirty="0">
                <a:solidFill>
                  <a:srgbClr val="0000FF"/>
                </a:solidFill>
              </a:rPr>
              <a:t>다음장부터는 작업허가신청에 대한 설명입니다</a:t>
            </a:r>
            <a:r>
              <a:rPr lang="en-US" altLang="ko-KR" i="1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en-US" altLang="ko-KR" i="1" dirty="0" smtClean="0">
                <a:solidFill>
                  <a:schemeClr val="tx1"/>
                </a:solidFill>
              </a:rPr>
              <a:t>(</a:t>
            </a:r>
            <a:r>
              <a:rPr lang="ko-KR" altLang="en-US" i="1" dirty="0" smtClean="0">
                <a:solidFill>
                  <a:schemeClr val="tx1"/>
                </a:solidFill>
              </a:rPr>
              <a:t>실제 작업을 진행하기 위해 안전교육이수 및 작업허가승인에 대한 사항</a:t>
            </a:r>
            <a:r>
              <a:rPr lang="en-US" altLang="ko-KR" i="1" dirty="0" smtClean="0">
                <a:solidFill>
                  <a:schemeClr val="tx1"/>
                </a:solidFill>
              </a:rPr>
              <a:t>)</a:t>
            </a:r>
            <a:endParaRPr lang="ko-KR" alt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허가신청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94323" y="1372664"/>
            <a:ext cx="9395144" cy="49481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롯데월드로부터 작업신청서에 대한 승인 메일이 수신되면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실제 작업을 위한 허가신청서를 작성한다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 (</a:t>
            </a:r>
            <a:r>
              <a:rPr lang="ko-KR" altLang="en-US" sz="1200" dirty="0" smtClean="0">
                <a:solidFill>
                  <a:schemeClr val="tx1"/>
                </a:solidFill>
              </a:rPr>
              <a:t>매일 작업 건에 대해 작성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허가신청서가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</a:rPr>
              <a:t>승인이 되면 메일로 수신이 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허가신청서가 </a:t>
            </a:r>
            <a:r>
              <a:rPr lang="en-US" altLang="ko-KR" sz="1200" dirty="0" smtClean="0">
                <a:solidFill>
                  <a:schemeClr val="tx1"/>
                </a:solidFill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</a:rPr>
              <a:t>승인</a:t>
            </a:r>
            <a:r>
              <a:rPr lang="en-US" altLang="ko-KR" sz="1200" dirty="0" smtClean="0">
                <a:solidFill>
                  <a:schemeClr val="tx1"/>
                </a:solidFill>
              </a:rPr>
              <a:t>’ </a:t>
            </a:r>
            <a:r>
              <a:rPr lang="ko-KR" altLang="en-US" sz="1200" dirty="0" smtClean="0">
                <a:solidFill>
                  <a:schemeClr val="tx1"/>
                </a:solidFill>
              </a:rPr>
              <a:t>되면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시스템에서 해당 허가서를 출력 한 후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 당일 롯데월드에 방문하여 방재센터에서 안전교육을 이수하고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총무팀 </a:t>
            </a:r>
            <a:r>
              <a:rPr lang="en-US" altLang="ko-KR" sz="1200" dirty="0" smtClean="0">
                <a:solidFill>
                  <a:schemeClr val="tx1"/>
                </a:solidFill>
              </a:rPr>
              <a:t>&gt; </a:t>
            </a:r>
            <a:r>
              <a:rPr lang="ko-KR" altLang="en-US" sz="1200" dirty="0" smtClean="0">
                <a:solidFill>
                  <a:schemeClr val="tx1"/>
                </a:solidFill>
              </a:rPr>
              <a:t>안전지원부서 표찰을 배부 받아 작업을 수행한다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 (</a:t>
            </a:r>
            <a:r>
              <a:rPr lang="ko-KR" altLang="en-US" sz="1200" dirty="0" smtClean="0">
                <a:solidFill>
                  <a:schemeClr val="tx1"/>
                </a:solidFill>
              </a:rPr>
              <a:t>허가신청서는 </a:t>
            </a:r>
            <a:r>
              <a:rPr lang="en-US" altLang="ko-KR" sz="1200" dirty="0" smtClean="0">
                <a:solidFill>
                  <a:schemeClr val="tx1"/>
                </a:solidFill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</a:rPr>
              <a:t>승인</a:t>
            </a:r>
            <a:r>
              <a:rPr lang="en-US" altLang="ko-KR" sz="1200" dirty="0" smtClean="0">
                <a:solidFill>
                  <a:schemeClr val="tx1"/>
                </a:solidFill>
              </a:rPr>
              <a:t>“ </a:t>
            </a:r>
            <a:r>
              <a:rPr lang="ko-KR" altLang="en-US" sz="1200" dirty="0" smtClean="0">
                <a:solidFill>
                  <a:schemeClr val="tx1"/>
                </a:solidFill>
              </a:rPr>
              <a:t>상태에서 출력하여 지참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작업이 완료되면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배부 받은 표찰을 총무팀 </a:t>
            </a:r>
            <a:r>
              <a:rPr lang="en-US" altLang="ko-KR" sz="1200" dirty="0" smtClean="0">
                <a:solidFill>
                  <a:schemeClr val="tx1"/>
                </a:solidFill>
              </a:rPr>
              <a:t>&gt; </a:t>
            </a:r>
            <a:r>
              <a:rPr lang="ko-KR" altLang="en-US" sz="1200" dirty="0" smtClean="0">
                <a:solidFill>
                  <a:schemeClr val="tx1"/>
                </a:solidFill>
              </a:rPr>
              <a:t>안전지원부서에 반납한다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※ 1</a:t>
            </a:r>
            <a:r>
              <a:rPr lang="ko-KR" altLang="en-US" sz="1200" dirty="0" smtClean="0">
                <a:solidFill>
                  <a:schemeClr val="tx1"/>
                </a:solidFill>
              </a:rPr>
              <a:t>일 이상 작업이 계속진행되는 경우는 위 </a:t>
            </a:r>
            <a:r>
              <a:rPr lang="en-US" altLang="ko-KR" sz="1200" dirty="0" smtClean="0">
                <a:solidFill>
                  <a:schemeClr val="tx1"/>
                </a:solidFill>
              </a:rPr>
              <a:t>1~4</a:t>
            </a:r>
            <a:r>
              <a:rPr lang="ko-KR" altLang="en-US" sz="1200" dirty="0" smtClean="0">
                <a:solidFill>
                  <a:schemeClr val="tx1"/>
                </a:solidFill>
              </a:rPr>
              <a:t>를 반복한다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4323" y="1007559"/>
            <a:ext cx="9395144" cy="3279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주요 사용 방법 설명서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7316" y="947351"/>
            <a:ext cx="707698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53" y="1761285"/>
            <a:ext cx="6771880" cy="397946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허가신청</a:t>
            </a:r>
          </a:p>
        </p:txBody>
      </p:sp>
      <p:sp>
        <p:nvSpPr>
          <p:cNvPr id="48" name="Oval 40"/>
          <p:cNvSpPr>
            <a:spLocks noChangeAspect="1" noChangeArrowheads="1"/>
          </p:cNvSpPr>
          <p:nvPr/>
        </p:nvSpPr>
        <p:spPr bwMode="auto">
          <a:xfrm>
            <a:off x="461579" y="1078227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351A84-52E4-4E7F-8344-BF5AE75CEAC5}"/>
              </a:ext>
            </a:extLst>
          </p:cNvPr>
          <p:cNvSpPr txBox="1"/>
          <p:nvPr/>
        </p:nvSpPr>
        <p:spPr>
          <a:xfrm>
            <a:off x="487634" y="1371392"/>
            <a:ext cx="4444177" cy="184666"/>
          </a:xfrm>
          <a:prstGeom prst="rect">
            <a:avLst/>
          </a:prstGeom>
          <a:noFill/>
        </p:spPr>
        <p:txBody>
          <a:bodyPr wrap="square" lIns="7200" tIns="0" rIns="0" bIns="0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Medium" panose="00000600000000000000" pitchFamily="2" charset="-127"/>
              </a:rPr>
              <a:t>https://workapply.lotteworld.com:12001/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63" name="Oval 40"/>
          <p:cNvSpPr>
            <a:spLocks noChangeAspect="1" noChangeArrowheads="1"/>
          </p:cNvSpPr>
          <p:nvPr/>
        </p:nvSpPr>
        <p:spPr bwMode="auto">
          <a:xfrm>
            <a:off x="4017387" y="4724718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17747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 latinLnBrk="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파트너사 작업신청 포탈 </a:t>
            </a:r>
            <a:r>
              <a:rPr lang="en-US" altLang="ko-KR" sz="1200" dirty="0" smtClean="0">
                <a:solidFill>
                  <a:schemeClr val="tx1"/>
                </a:solidFill>
              </a:rPr>
              <a:t>URL </a:t>
            </a:r>
            <a:r>
              <a:rPr lang="ko-KR" altLang="en-US" sz="1200" dirty="0" smtClean="0">
                <a:solidFill>
                  <a:schemeClr val="tx1"/>
                </a:solidFill>
              </a:rPr>
              <a:t>로 접속한다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 latinLnBrk="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 latinLnBrk="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사용자 </a:t>
            </a:r>
            <a:r>
              <a:rPr lang="en-US" altLang="ko-KR" sz="1200" dirty="0" smtClean="0">
                <a:solidFill>
                  <a:srgbClr val="0000FF"/>
                </a:solidFill>
              </a:rPr>
              <a:t>ID </a:t>
            </a:r>
            <a:r>
              <a:rPr lang="ko-KR" altLang="en-US" sz="1200" dirty="0" smtClean="0">
                <a:solidFill>
                  <a:srgbClr val="0000FF"/>
                </a:solidFill>
              </a:rPr>
              <a:t>및 패스워드를 입력하고 로그인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 latinLnBrk="0">
              <a:buAutoNum type="arabicPeriod"/>
            </a:pPr>
            <a:endParaRPr lang="en-US" altLang="ko-KR" sz="1200" dirty="0">
              <a:solidFill>
                <a:srgbClr val="0000FF"/>
              </a:solidFill>
            </a:endParaRPr>
          </a:p>
          <a:p>
            <a:pPr marL="228600" indent="-228600" latinLnBrk="0">
              <a:buAutoNum type="arabicPeriod"/>
            </a:pPr>
            <a:endParaRPr lang="en-US" altLang="ko-KR" sz="1200" dirty="0" smtClean="0">
              <a:solidFill>
                <a:srgbClr val="0000FF"/>
              </a:solidFill>
            </a:endParaRPr>
          </a:p>
          <a:p>
            <a:pPr latinLnBrk="0"/>
            <a:r>
              <a:rPr lang="en-US" altLang="ko-KR" sz="1200" dirty="0">
                <a:solidFill>
                  <a:schemeClr val="tx1"/>
                </a:solidFill>
              </a:rPr>
              <a:t>※ </a:t>
            </a:r>
            <a:r>
              <a:rPr lang="ko-KR" altLang="en-US" sz="1200" dirty="0">
                <a:solidFill>
                  <a:schemeClr val="tx1"/>
                </a:solidFill>
              </a:rPr>
              <a:t>참고사항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latinLnBrk="0"/>
            <a:endParaRPr lang="en-US" altLang="ko-KR" sz="1200" dirty="0">
              <a:solidFill>
                <a:schemeClr val="tx1"/>
              </a:solidFill>
            </a:endParaRPr>
          </a:p>
          <a:p>
            <a:pPr latinLnBrk="0"/>
            <a:r>
              <a:rPr lang="en-US" altLang="ko-KR" sz="1200" dirty="0" smtClean="0">
                <a:solidFill>
                  <a:schemeClr val="tx1"/>
                </a:solidFill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작업허가서 작성</a:t>
            </a:r>
            <a:r>
              <a:rPr lang="en-US" altLang="ko-KR" sz="1200" dirty="0" smtClean="0">
                <a:solidFill>
                  <a:schemeClr val="tx1"/>
                </a:solidFill>
              </a:rPr>
              <a:t>]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작업허가서는 작업수행일자 이전에 직접 포탈을 접속하여 작업허가신청서 작성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 latinLnBrk="0">
              <a:buAutoNum type="arabicPeriod"/>
            </a:pPr>
            <a:endParaRPr lang="en-US" altLang="ko-KR" sz="1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허가신청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작업신청서 확인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 smtClean="0">
                <a:solidFill>
                  <a:srgbClr val="0000FF"/>
                </a:solidFill>
              </a:rPr>
              <a:t>1. </a:t>
            </a:r>
            <a:r>
              <a:rPr lang="ko-KR" altLang="en-US" sz="1200" dirty="0" smtClean="0">
                <a:solidFill>
                  <a:srgbClr val="0000FF"/>
                </a:solidFill>
              </a:rPr>
              <a:t>작업신청서 메일을 확인하고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시스템에 접속하여 승인된 작업신청서를 확인함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신청서번호를 클릭하면 해당 작업신청서로 이동됨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1200" dirty="0">
              <a:solidFill>
                <a:srgbClr val="0000FF"/>
              </a:solidFill>
            </a:endParaRPr>
          </a:p>
          <a:p>
            <a:endParaRPr lang="en-US" altLang="ko-KR" sz="1200" dirty="0" smtClean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85" y="1689161"/>
            <a:ext cx="6720533" cy="379155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78385" y="3185010"/>
            <a:ext cx="6640724" cy="254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40"/>
          <p:cNvSpPr>
            <a:spLocks noChangeAspect="1" noChangeArrowheads="1"/>
          </p:cNvSpPr>
          <p:nvPr/>
        </p:nvSpPr>
        <p:spPr bwMode="auto">
          <a:xfrm>
            <a:off x="215804" y="3185010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513020" y="3306372"/>
            <a:ext cx="374469" cy="11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rgbClr val="E30613"/>
                </a:solidFill>
              </a:rPr>
              <a:t>승인</a:t>
            </a:r>
            <a:endParaRPr lang="ko-KR" altLang="en-US" sz="700" dirty="0">
              <a:solidFill>
                <a:srgbClr val="E30613"/>
              </a:solidFill>
            </a:endParaRPr>
          </a:p>
        </p:txBody>
      </p:sp>
      <p:sp>
        <p:nvSpPr>
          <p:cNvPr id="13" name="설명선 2 12"/>
          <p:cNvSpPr/>
          <p:nvPr/>
        </p:nvSpPr>
        <p:spPr>
          <a:xfrm>
            <a:off x="1524149" y="4791289"/>
            <a:ext cx="2781407" cy="123725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1711"/>
              <a:gd name="adj6" fmla="val -31330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신청서 번호를 클릭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331366" y="3065418"/>
            <a:ext cx="2331617" cy="4274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rgbClr val="0000FF"/>
                </a:solidFill>
                <a:latin typeface="+mn-ea"/>
              </a:rPr>
              <a:t>작업허가 신청 작성 전에</a:t>
            </a:r>
            <a:endParaRPr lang="en-US" altLang="ko-KR" sz="1200" dirty="0" smtClean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ko-KR" altLang="en-US" sz="1200" dirty="0" smtClean="0">
                <a:solidFill>
                  <a:srgbClr val="0000FF"/>
                </a:solidFill>
                <a:latin typeface="+mn-ea"/>
              </a:rPr>
              <a:t>기존 작업신청서 승인여부 확인</a:t>
            </a:r>
            <a:endParaRPr lang="ko-KR" altLang="en-US" sz="1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9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허가신청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작업신청서 확인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>
                <a:solidFill>
                  <a:srgbClr val="0000FF"/>
                </a:solidFill>
              </a:rPr>
              <a:t>승인된 작업신청서를 확인 화면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협의부서의 작업에 대한 의견을 숙지한다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홈 버튼을 클릭하여 초기 로그인 화면으로 이동한다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19" y="1277828"/>
            <a:ext cx="6734446" cy="44591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37319" y="4595798"/>
            <a:ext cx="6263778" cy="67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40"/>
          <p:cNvSpPr>
            <a:spLocks noChangeAspect="1" noChangeArrowheads="1"/>
          </p:cNvSpPr>
          <p:nvPr/>
        </p:nvSpPr>
        <p:spPr bwMode="auto">
          <a:xfrm>
            <a:off x="1376537" y="4456201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Oval 40"/>
          <p:cNvSpPr>
            <a:spLocks noChangeAspect="1" noChangeArrowheads="1"/>
          </p:cNvSpPr>
          <p:nvPr/>
        </p:nvSpPr>
        <p:spPr bwMode="auto">
          <a:xfrm>
            <a:off x="479554" y="984492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8610" y="1260410"/>
            <a:ext cx="298407" cy="260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작업신청서에 대한 승인을 확인 한 후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실제 작업을 수행하기 위해서 </a:t>
            </a:r>
            <a:r>
              <a:rPr lang="en-US" altLang="ko-KR" sz="1200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dirty="0" smtClean="0">
                <a:solidFill>
                  <a:srgbClr val="0000FF"/>
                </a:solidFill>
              </a:rPr>
              <a:t>협력사 작업허가 신청</a:t>
            </a:r>
            <a:r>
              <a:rPr lang="en-US" altLang="ko-KR" sz="1200" dirty="0" smtClean="0">
                <a:solidFill>
                  <a:srgbClr val="0000FF"/>
                </a:solidFill>
              </a:rPr>
              <a:t>“ </a:t>
            </a:r>
            <a:r>
              <a:rPr lang="ko-KR" altLang="en-US" sz="1200" dirty="0" smtClean="0">
                <a:solidFill>
                  <a:srgbClr val="0000FF"/>
                </a:solidFill>
              </a:rPr>
              <a:t>버튼을 선택한다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99" y="1802674"/>
            <a:ext cx="6729796" cy="399192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30049" y="2549279"/>
            <a:ext cx="714978" cy="167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40"/>
          <p:cNvSpPr>
            <a:spLocks noChangeAspect="1" noChangeArrowheads="1"/>
          </p:cNvSpPr>
          <p:nvPr/>
        </p:nvSpPr>
        <p:spPr bwMode="auto">
          <a:xfrm>
            <a:off x="1128471" y="2521408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31366" y="3190456"/>
            <a:ext cx="2331617" cy="30239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rgbClr val="0000FF"/>
                </a:solidFill>
                <a:latin typeface="+mn-ea"/>
              </a:rPr>
              <a:t>작업허가 신청서 작성</a:t>
            </a:r>
            <a:endParaRPr lang="ko-KR" altLang="en-US" sz="1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80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신규 생성 버튼을 클릭하여 </a:t>
            </a:r>
            <a:r>
              <a:rPr lang="en-US" altLang="ko-KR" sz="1200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dirty="0" smtClean="0">
                <a:solidFill>
                  <a:srgbClr val="0000FF"/>
                </a:solidFill>
              </a:rPr>
              <a:t>작업허가 신청서</a:t>
            </a:r>
            <a:r>
              <a:rPr lang="en-US" altLang="ko-KR" sz="1200" dirty="0" smtClean="0">
                <a:solidFill>
                  <a:srgbClr val="0000FF"/>
                </a:solidFill>
              </a:rPr>
              <a:t>” </a:t>
            </a:r>
            <a:r>
              <a:rPr lang="ko-KR" altLang="en-US" sz="1200" dirty="0" smtClean="0">
                <a:solidFill>
                  <a:srgbClr val="0000FF"/>
                </a:solidFill>
              </a:rPr>
              <a:t>를 작성한다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67" y="1312846"/>
            <a:ext cx="6577149" cy="3568851"/>
          </a:xfrm>
          <a:prstGeom prst="rect">
            <a:avLst/>
          </a:prstGeom>
        </p:spPr>
      </p:pic>
      <p:sp>
        <p:nvSpPr>
          <p:cNvPr id="13" name="Oval 40"/>
          <p:cNvSpPr>
            <a:spLocks noChangeAspect="1" noChangeArrowheads="1"/>
          </p:cNvSpPr>
          <p:nvPr/>
        </p:nvSpPr>
        <p:spPr bwMode="auto">
          <a:xfrm>
            <a:off x="3583681" y="1868264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583706" y="1592910"/>
            <a:ext cx="204526" cy="16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설명선 2 16"/>
          <p:cNvSpPr/>
          <p:nvPr/>
        </p:nvSpPr>
        <p:spPr>
          <a:xfrm>
            <a:off x="3583681" y="4009933"/>
            <a:ext cx="2781407" cy="123725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1711"/>
              <a:gd name="adj6" fmla="val -31330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기존 생성한 건은 해당 부분을 클릭하거나 엔터를 누르면 리스트가 보여짐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작업허가 신청을 위한 </a:t>
            </a:r>
            <a:r>
              <a:rPr lang="en-US" altLang="ko-KR" sz="1200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dirty="0" smtClean="0">
                <a:solidFill>
                  <a:srgbClr val="0000FF"/>
                </a:solidFill>
              </a:rPr>
              <a:t>작업신청서번호</a:t>
            </a:r>
            <a:r>
              <a:rPr lang="en-US" altLang="ko-KR" sz="1200" dirty="0" smtClean="0">
                <a:solidFill>
                  <a:srgbClr val="0000FF"/>
                </a:solidFill>
              </a:rPr>
              <a:t>” </a:t>
            </a:r>
            <a:r>
              <a:rPr lang="ko-KR" altLang="en-US" sz="1200" dirty="0" smtClean="0">
                <a:solidFill>
                  <a:srgbClr val="0000FF"/>
                </a:solidFill>
              </a:rPr>
              <a:t>를 검색한다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 </a:t>
            </a:r>
            <a:r>
              <a:rPr lang="en-US" altLang="ko-KR" sz="1200" dirty="0" smtClean="0">
                <a:solidFill>
                  <a:srgbClr val="FF0000"/>
                </a:solidFill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</a:rPr>
              <a:t>필수</a:t>
            </a:r>
            <a:r>
              <a:rPr lang="en-US" altLang="ko-KR" sz="1200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팝업창에 작업신청서의 승인 항목이 리스트 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 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신청서번호 클릭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rgbClr val="0000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7" y="1654628"/>
            <a:ext cx="6510198" cy="4060598"/>
          </a:xfrm>
          <a:prstGeom prst="rect">
            <a:avLst/>
          </a:prstGeom>
        </p:spPr>
      </p:pic>
      <p:cxnSp>
        <p:nvCxnSpPr>
          <p:cNvPr id="12" name="직선 화살표 연결선 11"/>
          <p:cNvCxnSpPr>
            <a:stCxn id="13" idx="2"/>
          </p:cNvCxnSpPr>
          <p:nvPr/>
        </p:nvCxnSpPr>
        <p:spPr>
          <a:xfrm flipH="1">
            <a:off x="1740775" y="2549785"/>
            <a:ext cx="2852777" cy="1309523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014213" y="2375147"/>
            <a:ext cx="1158677" cy="174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40"/>
          <p:cNvSpPr>
            <a:spLocks noChangeAspect="1" noChangeArrowheads="1"/>
          </p:cNvSpPr>
          <p:nvPr/>
        </p:nvSpPr>
        <p:spPr bwMode="auto">
          <a:xfrm>
            <a:off x="5055909" y="2186992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Oval 40"/>
          <p:cNvSpPr>
            <a:spLocks noChangeAspect="1" noChangeArrowheads="1"/>
          </p:cNvSpPr>
          <p:nvPr/>
        </p:nvSpPr>
        <p:spPr bwMode="auto">
          <a:xfrm>
            <a:off x="1276389" y="3989666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09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7316" y="947351"/>
            <a:ext cx="707698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파트너사 작업신청 포탈</a:t>
            </a:r>
            <a:endParaRPr lang="ko-KR" altLang="en-US" dirty="0"/>
          </a:p>
        </p:txBody>
      </p:sp>
      <p:sp>
        <p:nvSpPr>
          <p:cNvPr id="48" name="Oval 40"/>
          <p:cNvSpPr>
            <a:spLocks noChangeAspect="1" noChangeArrowheads="1"/>
          </p:cNvSpPr>
          <p:nvPr/>
        </p:nvSpPr>
        <p:spPr bwMode="auto">
          <a:xfrm>
            <a:off x="461579" y="1078227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351A84-52E4-4E7F-8344-BF5AE75CEAC5}"/>
              </a:ext>
            </a:extLst>
          </p:cNvPr>
          <p:cNvSpPr txBox="1"/>
          <p:nvPr/>
        </p:nvSpPr>
        <p:spPr>
          <a:xfrm>
            <a:off x="487634" y="1371392"/>
            <a:ext cx="4444177" cy="184666"/>
          </a:xfrm>
          <a:prstGeom prst="rect">
            <a:avLst/>
          </a:prstGeom>
          <a:noFill/>
        </p:spPr>
        <p:txBody>
          <a:bodyPr wrap="square" lIns="7200" tIns="0" rIns="0" bIns="0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Medium" panose="00000600000000000000" pitchFamily="2" charset="-127"/>
              </a:rPr>
              <a:t>https://workapply.lotteworld.com:12001/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17747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 latinLnBrk="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파트너사 작업신청 포탈 </a:t>
            </a:r>
            <a:r>
              <a:rPr lang="en-US" altLang="ko-KR" sz="1200" dirty="0" smtClean="0">
                <a:solidFill>
                  <a:schemeClr val="tx1"/>
                </a:solidFill>
              </a:rPr>
              <a:t>URL </a:t>
            </a:r>
            <a:r>
              <a:rPr lang="ko-KR" altLang="en-US" sz="1200" dirty="0" smtClean="0">
                <a:solidFill>
                  <a:schemeClr val="tx1"/>
                </a:solidFill>
              </a:rPr>
              <a:t>로 접속한다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 latinLnBrk="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 latinLnBrk="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사용자 </a:t>
            </a:r>
            <a:r>
              <a:rPr lang="en-US" altLang="ko-KR" sz="1200" dirty="0" smtClean="0">
                <a:solidFill>
                  <a:srgbClr val="0000FF"/>
                </a:solidFill>
              </a:rPr>
              <a:t>ID : </a:t>
            </a:r>
            <a:r>
              <a:rPr lang="ko-KR" altLang="en-US" sz="1200" dirty="0" smtClean="0">
                <a:solidFill>
                  <a:srgbClr val="0000FF"/>
                </a:solidFill>
              </a:rPr>
              <a:t>사업자번호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latinLnBrk="0"/>
            <a:r>
              <a:rPr lang="en-US" altLang="ko-KR" sz="1200" dirty="0" smtClean="0">
                <a:solidFill>
                  <a:srgbClr val="0000FF"/>
                </a:solidFill>
              </a:rPr>
              <a:t>    </a:t>
            </a:r>
            <a:r>
              <a:rPr lang="ko-KR" altLang="en-US" sz="1200" dirty="0" smtClean="0">
                <a:solidFill>
                  <a:srgbClr val="0000FF"/>
                </a:solidFill>
              </a:rPr>
              <a:t>패스워드 </a:t>
            </a:r>
            <a:r>
              <a:rPr lang="en-US" altLang="ko-KR" sz="1200" dirty="0" smtClean="0">
                <a:solidFill>
                  <a:srgbClr val="0000FF"/>
                </a:solidFill>
              </a:rPr>
              <a:t>: </a:t>
            </a:r>
            <a:r>
              <a:rPr lang="ko-KR" altLang="en-US" sz="1200" dirty="0" smtClean="0">
                <a:solidFill>
                  <a:srgbClr val="0000FF"/>
                </a:solidFill>
              </a:rPr>
              <a:t>초기 </a:t>
            </a:r>
            <a:r>
              <a:rPr lang="en-US" altLang="ko-KR" sz="1200" dirty="0" smtClean="0">
                <a:solidFill>
                  <a:srgbClr val="0000FF"/>
                </a:solidFill>
              </a:rPr>
              <a:t>Moin123! </a:t>
            </a:r>
            <a:endParaRPr lang="en-US" altLang="ko-KR" sz="1200" dirty="0">
              <a:solidFill>
                <a:srgbClr val="0000FF"/>
              </a:solidFill>
            </a:endParaRPr>
          </a:p>
          <a:p>
            <a:pPr latinLnBrk="0"/>
            <a:r>
              <a:rPr lang="en-US" altLang="ko-KR" sz="1200" dirty="0" smtClean="0">
                <a:solidFill>
                  <a:srgbClr val="0000FF"/>
                </a:solidFill>
              </a:rPr>
              <a:t>(</a:t>
            </a:r>
            <a:r>
              <a:rPr lang="ko-KR" altLang="en-US" sz="1200" dirty="0" smtClean="0">
                <a:solidFill>
                  <a:srgbClr val="0000FF"/>
                </a:solidFill>
              </a:rPr>
              <a:t>최초 로그인 후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패스워드 변경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 latinLnBrk="0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</a:rPr>
              <a:t>최초 로그인시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발주부서에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계정생성</a:t>
            </a:r>
            <a:r>
              <a:rPr lang="ko-KR" altLang="en-US" sz="1200" dirty="0" smtClean="0">
                <a:solidFill>
                  <a:schemeClr val="tx1"/>
                </a:solidFill>
              </a:rPr>
              <a:t> 요청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latinLnBrk="0"/>
            <a:r>
              <a:rPr lang="en-US" altLang="ko-KR" sz="1200" dirty="0" smtClean="0">
                <a:solidFill>
                  <a:schemeClr val="tx1"/>
                </a:solidFill>
              </a:rPr>
              <a:t>(ERP – SAP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거래처관리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– </a:t>
            </a: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공사외부포털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계정신청</a:t>
            </a:r>
            <a:r>
              <a:rPr lang="ko-KR" altLang="en-US" sz="1200" dirty="0" smtClean="0">
                <a:solidFill>
                  <a:schemeClr val="tx1"/>
                </a:solidFill>
              </a:rPr>
              <a:t> 버튼 클릭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latinLnBrk="0"/>
            <a:endParaRPr lang="en-US" altLang="ko-KR" sz="1200" dirty="0">
              <a:solidFill>
                <a:schemeClr val="tx1"/>
              </a:solidFill>
            </a:endParaRPr>
          </a:p>
          <a:p>
            <a:pPr latinLnBrk="0"/>
            <a:r>
              <a:rPr lang="en-US" altLang="ko-KR" sz="1200" dirty="0" smtClean="0">
                <a:solidFill>
                  <a:schemeClr val="tx1"/>
                </a:solidFill>
              </a:rPr>
              <a:t>3. [</a:t>
            </a:r>
            <a:r>
              <a:rPr lang="ko-KR" altLang="en-US" sz="1200" dirty="0" smtClean="0">
                <a:solidFill>
                  <a:schemeClr val="tx1"/>
                </a:solidFill>
              </a:rPr>
              <a:t>매뉴얼 다운로드</a:t>
            </a:r>
            <a:r>
              <a:rPr lang="en-US" altLang="ko-KR" sz="1200" dirty="0" smtClean="0">
                <a:solidFill>
                  <a:schemeClr val="tx1"/>
                </a:solidFill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</a:rPr>
              <a:t>를 클릭하면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파트너사 작업신청에 대한 시스템 사용방법을 확인할 수 있음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latinLnBrk="0"/>
            <a:endParaRPr lang="en-US" altLang="ko-KR" sz="1200" dirty="0" smtClean="0">
              <a:solidFill>
                <a:schemeClr val="tx1"/>
              </a:solidFill>
            </a:endParaRPr>
          </a:p>
          <a:p>
            <a:pPr latinLnBrk="0"/>
            <a:r>
              <a:rPr lang="en-US" altLang="ko-KR" sz="1200" dirty="0" smtClean="0">
                <a:solidFill>
                  <a:schemeClr val="tx1"/>
                </a:solidFill>
              </a:rPr>
              <a:t>※ </a:t>
            </a:r>
            <a:r>
              <a:rPr lang="ko-KR" altLang="en-US" sz="1200" dirty="0" smtClean="0">
                <a:solidFill>
                  <a:schemeClr val="tx1"/>
                </a:solidFill>
              </a:rPr>
              <a:t>참고사항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latinLnBrk="0"/>
            <a:r>
              <a:rPr lang="en-US" altLang="ko-KR" sz="1200" dirty="0" smtClean="0">
                <a:solidFill>
                  <a:schemeClr val="tx1"/>
                </a:solidFill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</a:rPr>
              <a:t>개인정보 취급방침</a:t>
            </a:r>
            <a:r>
              <a:rPr lang="en-US" altLang="ko-KR" sz="1200" dirty="0" smtClean="0">
                <a:solidFill>
                  <a:schemeClr val="tx1"/>
                </a:solidFill>
              </a:rPr>
              <a:t>]</a:t>
            </a: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월드 공사 및 보수작업 수행을 위한 작업자 성명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전화번호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이메일 주소에 대한 취급 관리 사항 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신청일로</a:t>
            </a:r>
            <a:r>
              <a:rPr lang="ko-KR" altLang="en-US" sz="1200" dirty="0" smtClean="0">
                <a:solidFill>
                  <a:schemeClr val="tx1"/>
                </a:solidFill>
              </a:rPr>
              <a:t> 부터 </a:t>
            </a:r>
            <a:r>
              <a:rPr lang="en-US" altLang="ko-KR" sz="1200" dirty="0" smtClean="0">
                <a:solidFill>
                  <a:schemeClr val="tx1"/>
                </a:solidFill>
              </a:rPr>
              <a:t>1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년이후</a:t>
            </a:r>
            <a:r>
              <a:rPr lang="ko-KR" altLang="en-US" sz="1200" dirty="0" smtClean="0">
                <a:solidFill>
                  <a:schemeClr val="tx1"/>
                </a:solidFill>
              </a:rPr>
              <a:t> 삭제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24" y="1770463"/>
            <a:ext cx="6877988" cy="3962122"/>
          </a:xfrm>
          <a:prstGeom prst="rect">
            <a:avLst/>
          </a:prstGeom>
        </p:spPr>
      </p:pic>
      <p:sp>
        <p:nvSpPr>
          <p:cNvPr id="63" name="Oval 40"/>
          <p:cNvSpPr>
            <a:spLocks noChangeAspect="1" noChangeArrowheads="1"/>
          </p:cNvSpPr>
          <p:nvPr/>
        </p:nvSpPr>
        <p:spPr bwMode="auto">
          <a:xfrm>
            <a:off x="4026179" y="4795056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Oval 40"/>
          <p:cNvSpPr>
            <a:spLocks noChangeAspect="1" noChangeArrowheads="1"/>
          </p:cNvSpPr>
          <p:nvPr/>
        </p:nvSpPr>
        <p:spPr bwMode="auto">
          <a:xfrm>
            <a:off x="4810951" y="5098790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42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작업을 위한 유의사항 확인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상세내용 입력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위험 작업 사항 입력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작업자 명단 입력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</a:rPr>
              <a:t>작업자 선택 버튼을 누르면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해당 작업을 위해 사전에 신청했던 작업신청서의 작업자가 기본 보여진다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</a:rPr>
              <a:t>신규 작업자를 추가하기 위해서는 </a:t>
            </a:r>
            <a:r>
              <a:rPr lang="en-US" altLang="ko-KR" sz="1200" dirty="0" smtClean="0">
                <a:solidFill>
                  <a:schemeClr val="tx1"/>
                </a:solidFill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</a:rPr>
              <a:t>새행</a:t>
            </a:r>
            <a:r>
              <a:rPr lang="en-US" altLang="ko-KR" sz="1200" dirty="0" smtClean="0">
                <a:solidFill>
                  <a:schemeClr val="tx1"/>
                </a:solidFill>
              </a:rPr>
              <a:t>” </a:t>
            </a:r>
            <a:r>
              <a:rPr lang="ko-KR" altLang="en-US" sz="1200" dirty="0" smtClean="0">
                <a:solidFill>
                  <a:schemeClr val="tx1"/>
                </a:solidFill>
              </a:rPr>
              <a:t>버튼을 클릭하여 등록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en-US" altLang="ko-KR" sz="1200" dirty="0" smtClean="0">
                <a:solidFill>
                  <a:srgbClr val="0000FF"/>
                </a:solidFill>
              </a:rPr>
              <a:t>5. </a:t>
            </a:r>
            <a:r>
              <a:rPr lang="ko-KR" altLang="en-US" sz="1200" dirty="0" smtClean="0">
                <a:solidFill>
                  <a:srgbClr val="0000FF"/>
                </a:solidFill>
              </a:rPr>
              <a:t>연락처에 담당자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연락처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이메일 주소를 명확히 입력한다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</a:rPr>
              <a:t>등록된 이메일 주소로 해당 작업허가 신청서가 승인되면 메일이 회신 정보로 사용됨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6. 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작업허가서에 대해서 </a:t>
            </a:r>
            <a:r>
              <a:rPr lang="ko-KR" altLang="en-US" sz="1200" dirty="0" smtClean="0">
                <a:solidFill>
                  <a:srgbClr val="0000FF"/>
                </a:solidFill>
              </a:rPr>
              <a:t>임시 저장 </a:t>
            </a:r>
            <a:r>
              <a:rPr lang="ko-KR" altLang="en-US" sz="1200" dirty="0" smtClean="0">
                <a:solidFill>
                  <a:schemeClr val="tx1"/>
                </a:solidFill>
              </a:rPr>
              <a:t>기능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7. </a:t>
            </a:r>
            <a:r>
              <a:rPr lang="ko-KR" altLang="en-US" sz="1200" dirty="0" smtClean="0">
                <a:solidFill>
                  <a:schemeClr val="tx1"/>
                </a:solidFill>
              </a:rPr>
              <a:t>작성된 작업허가서를</a:t>
            </a:r>
            <a:r>
              <a:rPr lang="ko-KR" altLang="en-US" sz="1200" dirty="0" smtClean="0">
                <a:solidFill>
                  <a:srgbClr val="0000FF"/>
                </a:solidFill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dirty="0" smtClean="0">
                <a:solidFill>
                  <a:srgbClr val="0000FF"/>
                </a:solidFill>
              </a:rPr>
              <a:t>신청</a:t>
            </a:r>
            <a:r>
              <a:rPr lang="en-US" altLang="ko-KR" sz="1200" dirty="0" smtClean="0">
                <a:solidFill>
                  <a:srgbClr val="0000FF"/>
                </a:solidFill>
              </a:rPr>
              <a:t>“ </a:t>
            </a:r>
            <a:r>
              <a:rPr lang="ko-KR" altLang="en-US" sz="1200" dirty="0" smtClean="0">
                <a:solidFill>
                  <a:srgbClr val="0000FF"/>
                </a:solidFill>
              </a:rPr>
              <a:t>으로 상태변경하면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롯데월드로 전달됨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</a:rPr>
              <a:t>신청이 되면 수정 불가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</a:rPr>
              <a:t>수정 필요시 유선으로 연락하여 반려 요청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rgbClr val="0000FF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7162" y="1347694"/>
            <a:ext cx="6874759" cy="4663403"/>
            <a:chOff x="267162" y="1347694"/>
            <a:chExt cx="6874759" cy="466340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162" y="1347694"/>
              <a:ext cx="6874759" cy="4663403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7327" y="5067955"/>
              <a:ext cx="1354334" cy="522386"/>
            </a:xfrm>
            <a:prstGeom prst="rect">
              <a:avLst/>
            </a:prstGeom>
          </p:spPr>
        </p:pic>
      </p:grpSp>
      <p:sp>
        <p:nvSpPr>
          <p:cNvPr id="9" name="직사각형 8"/>
          <p:cNvSpPr/>
          <p:nvPr/>
        </p:nvSpPr>
        <p:spPr>
          <a:xfrm>
            <a:off x="289897" y="2133601"/>
            <a:ext cx="6772753" cy="3731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40"/>
          <p:cNvSpPr>
            <a:spLocks noChangeAspect="1" noChangeArrowheads="1"/>
          </p:cNvSpPr>
          <p:nvPr/>
        </p:nvSpPr>
        <p:spPr bwMode="auto">
          <a:xfrm>
            <a:off x="157671" y="2749750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13" name="Oval 40"/>
          <p:cNvSpPr>
            <a:spLocks noChangeAspect="1" noChangeArrowheads="1"/>
          </p:cNvSpPr>
          <p:nvPr/>
        </p:nvSpPr>
        <p:spPr bwMode="auto">
          <a:xfrm>
            <a:off x="150330" y="3365899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Oval 40"/>
          <p:cNvSpPr>
            <a:spLocks noChangeAspect="1" noChangeArrowheads="1"/>
          </p:cNvSpPr>
          <p:nvPr/>
        </p:nvSpPr>
        <p:spPr bwMode="auto">
          <a:xfrm>
            <a:off x="157671" y="4272521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Oval 40"/>
          <p:cNvSpPr>
            <a:spLocks noChangeAspect="1" noChangeArrowheads="1"/>
          </p:cNvSpPr>
          <p:nvPr/>
        </p:nvSpPr>
        <p:spPr bwMode="auto">
          <a:xfrm>
            <a:off x="150330" y="5329148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Oval 40"/>
          <p:cNvSpPr>
            <a:spLocks noChangeAspect="1" noChangeArrowheads="1"/>
          </p:cNvSpPr>
          <p:nvPr/>
        </p:nvSpPr>
        <p:spPr bwMode="auto">
          <a:xfrm>
            <a:off x="4495907" y="4797925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880232" y="1666680"/>
            <a:ext cx="204526" cy="16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655064" y="1657971"/>
            <a:ext cx="204526" cy="16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0"/>
          <p:cNvSpPr>
            <a:spLocks noChangeAspect="1" noChangeArrowheads="1"/>
          </p:cNvSpPr>
          <p:nvPr/>
        </p:nvSpPr>
        <p:spPr bwMode="auto">
          <a:xfrm>
            <a:off x="3870388" y="1377938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6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4" name="Oval 40"/>
          <p:cNvSpPr>
            <a:spLocks noChangeAspect="1" noChangeArrowheads="1"/>
          </p:cNvSpPr>
          <p:nvPr/>
        </p:nvSpPr>
        <p:spPr bwMode="auto">
          <a:xfrm>
            <a:off x="4645176" y="1377301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248" y="4648516"/>
            <a:ext cx="209959" cy="21719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791" y="5666486"/>
            <a:ext cx="214721" cy="2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작업허가 신청 확인 팝업이 뜨면 </a:t>
            </a:r>
            <a:r>
              <a:rPr lang="en-US" altLang="ko-KR" sz="1200" dirty="0" smtClean="0">
                <a:solidFill>
                  <a:schemeClr val="tx1"/>
                </a:solidFill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</a:rPr>
              <a:t>예</a:t>
            </a:r>
            <a:r>
              <a:rPr lang="en-US" altLang="ko-KR" sz="1200" dirty="0" smtClean="0">
                <a:solidFill>
                  <a:schemeClr val="tx1"/>
                </a:solidFill>
              </a:rPr>
              <a:t>“ </a:t>
            </a:r>
            <a:r>
              <a:rPr lang="ko-KR" altLang="en-US" sz="1200" dirty="0" smtClean="0">
                <a:solidFill>
                  <a:schemeClr val="tx1"/>
                </a:solidFill>
              </a:rPr>
              <a:t>선택</a:t>
            </a:r>
            <a:endParaRPr lang="en-US" altLang="ko-KR" sz="1200" dirty="0" smtClean="0">
              <a:solidFill>
                <a:srgbClr val="0000FF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7162" y="1347694"/>
            <a:ext cx="6874759" cy="4663403"/>
            <a:chOff x="267162" y="1347694"/>
            <a:chExt cx="6874759" cy="466340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162" y="1347694"/>
              <a:ext cx="6874759" cy="4663403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7327" y="5067955"/>
              <a:ext cx="1354334" cy="522386"/>
            </a:xfrm>
            <a:prstGeom prst="rect">
              <a:avLst/>
            </a:prstGeom>
          </p:spPr>
        </p:pic>
      </p:grpSp>
      <p:sp>
        <p:nvSpPr>
          <p:cNvPr id="22" name="직사각형 21"/>
          <p:cNvSpPr/>
          <p:nvPr/>
        </p:nvSpPr>
        <p:spPr>
          <a:xfrm>
            <a:off x="4655064" y="1657971"/>
            <a:ext cx="204526" cy="16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0"/>
          <p:cNvSpPr>
            <a:spLocks noChangeAspect="1" noChangeArrowheads="1"/>
          </p:cNvSpPr>
          <p:nvPr/>
        </p:nvSpPr>
        <p:spPr bwMode="auto">
          <a:xfrm>
            <a:off x="4645176" y="1377301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264" y="2988873"/>
            <a:ext cx="2922542" cy="938969"/>
          </a:xfrm>
          <a:prstGeom prst="rect">
            <a:avLst/>
          </a:prstGeom>
        </p:spPr>
      </p:pic>
      <p:cxnSp>
        <p:nvCxnSpPr>
          <p:cNvPr id="26" name="직선 화살표 연결선 25"/>
          <p:cNvCxnSpPr>
            <a:stCxn id="22" idx="2"/>
            <a:endCxn id="3" idx="0"/>
          </p:cNvCxnSpPr>
          <p:nvPr/>
        </p:nvCxnSpPr>
        <p:spPr>
          <a:xfrm flipH="1">
            <a:off x="3624535" y="1824192"/>
            <a:ext cx="1132792" cy="1164681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7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작업허가서가 롯데월드로 신청된 상태임</a:t>
            </a:r>
            <a:endParaRPr lang="en-US" altLang="ko-KR" sz="1200" dirty="0" smtClean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80" y="1314994"/>
            <a:ext cx="6711324" cy="424840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381461" y="2105180"/>
            <a:ext cx="644870" cy="21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7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7316" y="947351"/>
            <a:ext cx="707698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53" y="1761285"/>
            <a:ext cx="6771880" cy="397946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 </a:t>
            </a:r>
            <a:r>
              <a:rPr lang="en-US" altLang="ko-KR" dirty="0" smtClean="0"/>
              <a:t>(</a:t>
            </a:r>
            <a:r>
              <a:rPr lang="ko-KR" altLang="en-US" dirty="0" smtClean="0"/>
              <a:t>승인사항 확인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8" name="Oval 40"/>
          <p:cNvSpPr>
            <a:spLocks noChangeAspect="1" noChangeArrowheads="1"/>
          </p:cNvSpPr>
          <p:nvPr/>
        </p:nvSpPr>
        <p:spPr bwMode="auto">
          <a:xfrm>
            <a:off x="461579" y="1078227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351A84-52E4-4E7F-8344-BF5AE75CEAC5}"/>
              </a:ext>
            </a:extLst>
          </p:cNvPr>
          <p:cNvSpPr txBox="1"/>
          <p:nvPr/>
        </p:nvSpPr>
        <p:spPr>
          <a:xfrm>
            <a:off x="487634" y="1371392"/>
            <a:ext cx="4444177" cy="184666"/>
          </a:xfrm>
          <a:prstGeom prst="rect">
            <a:avLst/>
          </a:prstGeom>
          <a:noFill/>
        </p:spPr>
        <p:txBody>
          <a:bodyPr wrap="square" lIns="7200" tIns="0" rIns="0" bIns="0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Medium" panose="00000600000000000000" pitchFamily="2" charset="-127"/>
              </a:rPr>
              <a:t>https://workapply.lotteworld.com:12001/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63" name="Oval 40"/>
          <p:cNvSpPr>
            <a:spLocks noChangeAspect="1" noChangeArrowheads="1"/>
          </p:cNvSpPr>
          <p:nvPr/>
        </p:nvSpPr>
        <p:spPr bwMode="auto">
          <a:xfrm>
            <a:off x="4017387" y="4724718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17747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 latinLnBrk="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파트너사 작업신청 포탈 </a:t>
            </a:r>
            <a:r>
              <a:rPr lang="en-US" altLang="ko-KR" sz="1200" dirty="0" smtClean="0">
                <a:solidFill>
                  <a:schemeClr val="tx1"/>
                </a:solidFill>
              </a:rPr>
              <a:t>URL </a:t>
            </a:r>
            <a:r>
              <a:rPr lang="ko-KR" altLang="en-US" sz="1200" dirty="0" smtClean="0">
                <a:solidFill>
                  <a:schemeClr val="tx1"/>
                </a:solidFill>
              </a:rPr>
              <a:t>로 접속한다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 latinLnBrk="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 latinLnBrk="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사용자 </a:t>
            </a:r>
            <a:r>
              <a:rPr lang="en-US" altLang="ko-KR" sz="1200" dirty="0" smtClean="0">
                <a:solidFill>
                  <a:srgbClr val="0000FF"/>
                </a:solidFill>
              </a:rPr>
              <a:t>ID </a:t>
            </a:r>
            <a:r>
              <a:rPr lang="ko-KR" altLang="en-US" sz="1200" dirty="0" smtClean="0">
                <a:solidFill>
                  <a:srgbClr val="0000FF"/>
                </a:solidFill>
              </a:rPr>
              <a:t>및 패스워드를 입력하고 로그인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 latinLnBrk="0">
              <a:buAutoNum type="arabicPeriod"/>
            </a:pPr>
            <a:endParaRPr lang="en-US" altLang="ko-KR" sz="1200" dirty="0">
              <a:solidFill>
                <a:srgbClr val="0000FF"/>
              </a:solidFill>
            </a:endParaRPr>
          </a:p>
          <a:p>
            <a:pPr marL="228600" indent="-228600" latinLnBrk="0">
              <a:buAutoNum type="arabicPeriod"/>
            </a:pPr>
            <a:endParaRPr lang="en-US" altLang="ko-KR" sz="1200" dirty="0" smtClean="0">
              <a:solidFill>
                <a:srgbClr val="0000FF"/>
              </a:solidFill>
            </a:endParaRPr>
          </a:p>
          <a:p>
            <a:pPr latinLnBrk="0"/>
            <a:r>
              <a:rPr lang="en-US" altLang="ko-KR" sz="1200" dirty="0">
                <a:solidFill>
                  <a:schemeClr val="tx1"/>
                </a:solidFill>
              </a:rPr>
              <a:t>※ </a:t>
            </a:r>
            <a:r>
              <a:rPr lang="ko-KR" altLang="en-US" sz="1200" dirty="0">
                <a:solidFill>
                  <a:schemeClr val="tx1"/>
                </a:solidFill>
              </a:rPr>
              <a:t>참고사항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latinLnBrk="0"/>
            <a:endParaRPr lang="en-US" altLang="ko-KR" sz="1200" dirty="0">
              <a:solidFill>
                <a:schemeClr val="tx1"/>
              </a:solidFill>
            </a:endParaRPr>
          </a:p>
          <a:p>
            <a:pPr latinLnBrk="0"/>
            <a:r>
              <a:rPr lang="en-US" altLang="ko-KR" sz="1200" dirty="0" smtClean="0">
                <a:solidFill>
                  <a:schemeClr val="tx1"/>
                </a:solidFill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작업허가서 승인사항 확인</a:t>
            </a:r>
            <a:r>
              <a:rPr lang="en-US" altLang="ko-KR" sz="1200" dirty="0" smtClean="0">
                <a:solidFill>
                  <a:schemeClr val="tx1"/>
                </a:solidFill>
              </a:rPr>
              <a:t>]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작업허가서에 대한 승인 메일이 수신되면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파트너사 작업신청 포탈에 접속하여 확인하는 과정</a:t>
            </a:r>
            <a:endParaRPr lang="en-US" altLang="ko-KR" sz="1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 </a:t>
            </a:r>
            <a:r>
              <a:rPr lang="en-US" altLang="ko-KR" dirty="0" smtClean="0"/>
              <a:t>(</a:t>
            </a:r>
            <a:r>
              <a:rPr lang="ko-KR" altLang="en-US" dirty="0" smtClean="0"/>
              <a:t>승인사항 확인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작업허가서 상태 </a:t>
            </a:r>
            <a:r>
              <a:rPr lang="en-US" altLang="ko-KR" sz="1200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dirty="0" smtClean="0">
                <a:solidFill>
                  <a:srgbClr val="0000FF"/>
                </a:solidFill>
              </a:rPr>
              <a:t>승인</a:t>
            </a:r>
            <a:r>
              <a:rPr lang="en-US" altLang="ko-KR" sz="1200" dirty="0" smtClean="0">
                <a:solidFill>
                  <a:srgbClr val="0000FF"/>
                </a:solidFill>
              </a:rPr>
              <a:t>“ </a:t>
            </a:r>
            <a:r>
              <a:rPr lang="ko-KR" altLang="en-US" sz="1200" dirty="0" smtClean="0">
                <a:solidFill>
                  <a:srgbClr val="0000FF"/>
                </a:solidFill>
              </a:rPr>
              <a:t>건을 확인 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rgbClr val="0000FF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작업허가서 번호 클릭하여 조회</a:t>
            </a:r>
            <a:endParaRPr lang="en-US" altLang="ko-KR" sz="1200" dirty="0" smtClean="0">
              <a:solidFill>
                <a:schemeClr val="tx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78384" y="1667251"/>
            <a:ext cx="6635637" cy="3559545"/>
            <a:chOff x="378384" y="1667251"/>
            <a:chExt cx="6635637" cy="355954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385" y="1667251"/>
              <a:ext cx="6635636" cy="3559545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452845" y="1985554"/>
              <a:ext cx="6561175" cy="470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 smtClean="0">
                  <a:solidFill>
                    <a:schemeClr val="tx1"/>
                  </a:solidFill>
                </a:rPr>
                <a:t>&lt;</a:t>
              </a:r>
              <a:r>
                <a:rPr lang="ko-KR" altLang="en-US" sz="800" dirty="0" smtClean="0">
                  <a:solidFill>
                    <a:schemeClr val="tx1"/>
                  </a:solidFill>
                </a:rPr>
                <a:t>롯데월드에서 파트너사 전체 게시 내용이 있다면 조회됨</a:t>
              </a:r>
              <a:r>
                <a:rPr lang="en-US" altLang="ko-KR" sz="800" dirty="0" smtClean="0">
                  <a:solidFill>
                    <a:schemeClr val="tx1"/>
                  </a:solidFill>
                </a:rPr>
                <a:t>&gt;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78384" y="3341373"/>
              <a:ext cx="6635635" cy="7603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설명선 2 11"/>
            <p:cNvSpPr/>
            <p:nvPr/>
          </p:nvSpPr>
          <p:spPr>
            <a:xfrm>
              <a:off x="1572001" y="4510166"/>
              <a:ext cx="2781407" cy="622941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11711"/>
                <a:gd name="adj6" fmla="val -3133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dirty="0" smtClean="0">
                  <a:solidFill>
                    <a:schemeClr val="tx1"/>
                  </a:solidFill>
                </a:rPr>
                <a:t>기존 생성한 건은 해당 부분을 클릭하거나 엔터를 누르면 리스트가 보여짐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40"/>
            <p:cNvSpPr>
              <a:spLocks noChangeAspect="1" noChangeArrowheads="1"/>
            </p:cNvSpPr>
            <p:nvPr/>
          </p:nvSpPr>
          <p:spPr bwMode="auto">
            <a:xfrm>
              <a:off x="1330282" y="3247684"/>
              <a:ext cx="241719" cy="22353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rnd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ko-KR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495602" y="3689550"/>
              <a:ext cx="374469" cy="110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700" dirty="0" smtClean="0">
                  <a:solidFill>
                    <a:srgbClr val="E30613"/>
                  </a:solidFill>
                </a:rPr>
                <a:t>승인</a:t>
              </a:r>
              <a:endParaRPr lang="ko-KR" altLang="en-US" sz="700" dirty="0">
                <a:solidFill>
                  <a:srgbClr val="E30613"/>
                </a:solidFill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331366" y="3065418"/>
            <a:ext cx="2331617" cy="4274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rgbClr val="0000FF"/>
                </a:solidFill>
                <a:latin typeface="+mn-ea"/>
              </a:rPr>
              <a:t>작업허가서 </a:t>
            </a:r>
            <a:r>
              <a:rPr lang="en-US" altLang="ko-KR" sz="1200" dirty="0" smtClean="0">
                <a:solidFill>
                  <a:srgbClr val="0000FF"/>
                </a:solidFill>
                <a:latin typeface="+mn-ea"/>
              </a:rPr>
              <a:t>“</a:t>
            </a:r>
            <a:r>
              <a:rPr lang="ko-KR" altLang="en-US" sz="1200" dirty="0" smtClean="0">
                <a:solidFill>
                  <a:srgbClr val="0000FF"/>
                </a:solidFill>
                <a:latin typeface="+mn-ea"/>
              </a:rPr>
              <a:t>승인</a:t>
            </a:r>
            <a:r>
              <a:rPr lang="en-US" altLang="ko-KR" sz="1200" dirty="0" smtClean="0">
                <a:solidFill>
                  <a:srgbClr val="0000FF"/>
                </a:solidFill>
                <a:latin typeface="+mn-ea"/>
              </a:rPr>
              <a:t>“ </a:t>
            </a:r>
            <a:r>
              <a:rPr lang="ko-KR" altLang="en-US" sz="1200" dirty="0" smtClean="0">
                <a:solidFill>
                  <a:srgbClr val="0000FF"/>
                </a:solidFill>
                <a:latin typeface="+mn-ea"/>
              </a:rPr>
              <a:t>여부 확인</a:t>
            </a:r>
            <a:endParaRPr lang="ko-KR" altLang="en-US" sz="1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6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 </a:t>
            </a:r>
            <a:r>
              <a:rPr lang="en-US" altLang="ko-KR" dirty="0" smtClean="0"/>
              <a:t>(</a:t>
            </a:r>
            <a:r>
              <a:rPr lang="ko-KR" altLang="en-US" dirty="0" smtClean="0"/>
              <a:t>승인사항 확인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>
                <a:solidFill>
                  <a:srgbClr val="0000FF"/>
                </a:solidFill>
              </a:rPr>
              <a:t>작업허가서 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dirty="0" smtClean="0">
                <a:solidFill>
                  <a:srgbClr val="0000FF"/>
                </a:solidFill>
              </a:rPr>
              <a:t>승인</a:t>
            </a:r>
            <a:r>
              <a:rPr lang="en-US" altLang="ko-KR" sz="1200" dirty="0" smtClean="0">
                <a:solidFill>
                  <a:srgbClr val="0000FF"/>
                </a:solidFill>
              </a:rPr>
              <a:t>“ </a:t>
            </a:r>
            <a:r>
              <a:rPr lang="ko-KR" altLang="en-US" sz="1200" dirty="0" smtClean="0">
                <a:solidFill>
                  <a:srgbClr val="0000FF"/>
                </a:solidFill>
              </a:rPr>
              <a:t>여부를 확인하고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관련 승인서 출력</a:t>
            </a:r>
            <a:r>
              <a:rPr lang="ko-KR" altLang="en-US" sz="1200" dirty="0" smtClean="0">
                <a:solidFill>
                  <a:schemeClr val="tx1"/>
                </a:solidFill>
              </a:rPr>
              <a:t> 후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작업당일 월드에 방문하여 안전교육을 이수하고 작업을 진행한다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</a:t>
            </a:r>
          </a:p>
          <a:p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1. 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작업허가서 출력을 위한 인쇄버튼 클릭 </a:t>
            </a:r>
            <a:r>
              <a:rPr lang="en-US" altLang="ko-KR" sz="1200" dirty="0" smtClean="0">
                <a:solidFill>
                  <a:schemeClr val="tx1"/>
                </a:solidFill>
              </a:rPr>
              <a:t>(Next Page </a:t>
            </a:r>
            <a:r>
              <a:rPr lang="ko-KR" altLang="en-US" sz="1200" dirty="0" smtClean="0">
                <a:solidFill>
                  <a:schemeClr val="tx1"/>
                </a:solidFill>
              </a:rPr>
              <a:t>참고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86656" y="1254034"/>
            <a:ext cx="6835771" cy="4429941"/>
            <a:chOff x="286656" y="1254034"/>
            <a:chExt cx="6835771" cy="4429941"/>
          </a:xfrm>
        </p:grpSpPr>
        <p:grpSp>
          <p:nvGrpSpPr>
            <p:cNvPr id="3" name="그룹 2"/>
            <p:cNvGrpSpPr/>
            <p:nvPr/>
          </p:nvGrpSpPr>
          <p:grpSpPr>
            <a:xfrm>
              <a:off x="286656" y="1254034"/>
              <a:ext cx="6835771" cy="4429941"/>
              <a:chOff x="286656" y="1254034"/>
              <a:chExt cx="6835771" cy="4429941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6656" y="1254034"/>
                <a:ext cx="6835771" cy="4429941"/>
              </a:xfrm>
              <a:prstGeom prst="rect">
                <a:avLst/>
              </a:prstGeom>
            </p:spPr>
          </p:pic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3326" y="1532426"/>
                <a:ext cx="176213" cy="243342"/>
              </a:xfrm>
              <a:prstGeom prst="rect">
                <a:avLst/>
              </a:prstGeom>
            </p:spPr>
          </p:pic>
        </p:grpSp>
        <p:sp>
          <p:nvSpPr>
            <p:cNvPr id="12" name="직사각형 11"/>
            <p:cNvSpPr/>
            <p:nvPr/>
          </p:nvSpPr>
          <p:spPr>
            <a:xfrm>
              <a:off x="5510955" y="2092569"/>
              <a:ext cx="661245" cy="2022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905742" y="1536726"/>
              <a:ext cx="229095" cy="2302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40"/>
            <p:cNvSpPr>
              <a:spLocks noChangeAspect="1" noChangeArrowheads="1"/>
            </p:cNvSpPr>
            <p:nvPr/>
          </p:nvSpPr>
          <p:spPr bwMode="auto">
            <a:xfrm>
              <a:off x="5212973" y="1525855"/>
              <a:ext cx="241719" cy="22353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rnd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ko-KR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1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smtClean="0"/>
              <a:t>파트너사 </a:t>
            </a:r>
            <a:r>
              <a:rPr lang="ko-KR" altLang="en-US" dirty="0"/>
              <a:t>작업 </a:t>
            </a:r>
            <a:r>
              <a:rPr lang="ko-KR" altLang="en-US" dirty="0" smtClean="0"/>
              <a:t>허가 신청 </a:t>
            </a:r>
            <a:r>
              <a:rPr lang="en-US" altLang="ko-KR" dirty="0" smtClean="0"/>
              <a:t>(</a:t>
            </a:r>
            <a:r>
              <a:rPr lang="ko-KR" altLang="en-US" dirty="0" smtClean="0"/>
              <a:t>승인사항 확인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1. 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작업허가 관리대장 미리보기가 팝업되면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rgbClr val="0000FF"/>
                </a:solidFill>
              </a:rPr>
              <a:t>인쇄버튼 실행</a:t>
            </a:r>
            <a:endParaRPr lang="en-US" altLang="ko-KR" sz="1200" dirty="0">
              <a:solidFill>
                <a:srgbClr val="0000FF"/>
              </a:solidFill>
            </a:endParaRP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2. </a:t>
            </a:r>
            <a:r>
              <a:rPr lang="ko-KR" altLang="en-US" sz="1200" dirty="0" smtClean="0">
                <a:solidFill>
                  <a:schemeClr val="tx1"/>
                </a:solidFill>
              </a:rPr>
              <a:t>인쇄 팝업을 확인하고 </a:t>
            </a:r>
            <a:r>
              <a:rPr lang="en-US" altLang="ko-KR" sz="1200" dirty="0" smtClean="0">
                <a:solidFill>
                  <a:schemeClr val="tx1"/>
                </a:solidFill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</a:rPr>
              <a:t>확인</a:t>
            </a:r>
            <a:r>
              <a:rPr lang="en-US" altLang="ko-KR" sz="1200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인쇄형식 </a:t>
            </a:r>
            <a:r>
              <a:rPr lang="en-US" altLang="ko-KR" sz="1200" dirty="0" smtClean="0">
                <a:solidFill>
                  <a:schemeClr val="tx1"/>
                </a:solidFill>
              </a:rPr>
              <a:t>: PDF (</a:t>
            </a:r>
            <a:r>
              <a:rPr lang="ko-KR" altLang="en-US" sz="1200" dirty="0" smtClean="0">
                <a:solidFill>
                  <a:schemeClr val="tx1"/>
                </a:solidFill>
              </a:rPr>
              <a:t>자동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</a:rPr>
              <a:t>위 허가서는 작업을 위해 방문 시 마다 승인된 허가서를 출력하여 필히 지참해야 함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</a:rPr>
              <a:t>해당 출력 허가서는 월드 방문 후 안전교육 및 표찰 배부 시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증빙으로 활용됨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ko-KR" altLang="en-US" sz="1200" dirty="0">
                <a:solidFill>
                  <a:schemeClr val="tx1"/>
                </a:solidFill>
              </a:rPr>
              <a:t>안전교육 이수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ko-KR" altLang="en-US" sz="1200" dirty="0">
                <a:solidFill>
                  <a:schemeClr val="tx1"/>
                </a:solidFill>
              </a:rPr>
              <a:t>안전지원에서 </a:t>
            </a:r>
            <a:r>
              <a:rPr lang="ko-KR" altLang="en-US" sz="1200" dirty="0" smtClean="0">
                <a:solidFill>
                  <a:schemeClr val="tx1"/>
                </a:solidFill>
              </a:rPr>
              <a:t>표찰 배부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</a:rPr>
              <a:t>작업 후 </a:t>
            </a:r>
            <a:r>
              <a:rPr lang="ko-KR" altLang="en-US" sz="1200" dirty="0">
                <a:solidFill>
                  <a:schemeClr val="tx1"/>
                </a:solidFill>
              </a:rPr>
              <a:t>표찰 반납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514" y="1489430"/>
            <a:ext cx="219075" cy="24765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233774" y="947351"/>
            <a:ext cx="6941537" cy="5464091"/>
            <a:chOff x="233774" y="947351"/>
            <a:chExt cx="6941537" cy="5464091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33774" y="947351"/>
              <a:ext cx="6941537" cy="546409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</a:pPr>
              <a:endParaRPr kumimoji="1" lang="ko-KR" altLang="en-US">
                <a:latin typeface="+mn-ea"/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385" y="1367070"/>
              <a:ext cx="6609974" cy="3574110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991709" y="1349795"/>
              <a:ext cx="177668" cy="1484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526874" y="3508132"/>
              <a:ext cx="429664" cy="1670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137689" y="2987072"/>
              <a:ext cx="869280" cy="1254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40"/>
            <p:cNvSpPr>
              <a:spLocks noChangeAspect="1" noChangeArrowheads="1"/>
            </p:cNvSpPr>
            <p:nvPr/>
          </p:nvSpPr>
          <p:spPr bwMode="auto">
            <a:xfrm>
              <a:off x="959683" y="1023127"/>
              <a:ext cx="241719" cy="22353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rnd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ko-KR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1169377" y="1498223"/>
              <a:ext cx="968312" cy="99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40"/>
            <p:cNvSpPr>
              <a:spLocks noChangeAspect="1" noChangeArrowheads="1"/>
            </p:cNvSpPr>
            <p:nvPr/>
          </p:nvSpPr>
          <p:spPr bwMode="auto">
            <a:xfrm>
              <a:off x="3122591" y="2488223"/>
              <a:ext cx="241719" cy="22353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rnd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ko-KR" dirty="0" smtClean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kumimoji="1" lang="en-US" altLang="ko-KR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3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BB527568-30D0-44DE-95D9-DD1FB5EB7BE8}"/>
              </a:ext>
            </a:extLst>
          </p:cNvPr>
          <p:cNvSpPr txBox="1">
            <a:spLocks/>
          </p:cNvSpPr>
          <p:nvPr/>
        </p:nvSpPr>
        <p:spPr>
          <a:xfrm>
            <a:off x="9508" y="2945423"/>
            <a:ext cx="9896492" cy="468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 spc="-30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algn="ctr"/>
            <a:r>
              <a:rPr lang="en-US" altLang="ko-KR" sz="3200" dirty="0" smtClean="0"/>
              <a:t>End of Document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710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90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파트너사 작업신청 포탈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94323" y="1372664"/>
            <a:ext cx="9395144" cy="49481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파트너사 작업신청 포탈 </a:t>
            </a:r>
            <a:r>
              <a:rPr lang="en-US" altLang="ko-KR" sz="1200" dirty="0" smtClean="0">
                <a:solidFill>
                  <a:schemeClr val="tx1"/>
                </a:solidFill>
              </a:rPr>
              <a:t>URL </a:t>
            </a:r>
            <a:r>
              <a:rPr lang="ko-KR" altLang="en-US" sz="1200" dirty="0" smtClean="0">
                <a:solidFill>
                  <a:schemeClr val="tx1"/>
                </a:solidFill>
              </a:rPr>
              <a:t>로 접속한다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사용자 </a:t>
            </a:r>
            <a:r>
              <a:rPr lang="en-US" altLang="ko-KR" sz="1200" dirty="0" smtClean="0">
                <a:solidFill>
                  <a:schemeClr val="tx1"/>
                </a:solidFill>
              </a:rPr>
              <a:t>ID : </a:t>
            </a:r>
            <a:r>
              <a:rPr lang="ko-KR" altLang="en-US" sz="1200" dirty="0" smtClean="0">
                <a:solidFill>
                  <a:schemeClr val="tx1"/>
                </a:solidFill>
              </a:rPr>
              <a:t>사업자번호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패스워드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초기 </a:t>
            </a:r>
            <a:r>
              <a:rPr lang="en-US" altLang="ko-KR" sz="1200" dirty="0" smtClean="0">
                <a:solidFill>
                  <a:schemeClr val="tx1"/>
                </a:solidFill>
              </a:rPr>
              <a:t>Moin123! (</a:t>
            </a:r>
            <a:r>
              <a:rPr lang="ko-KR" altLang="en-US" sz="1200" dirty="0" smtClean="0">
                <a:solidFill>
                  <a:schemeClr val="tx1"/>
                </a:solidFill>
              </a:rPr>
              <a:t>최초 로그인 후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패스워드 변경 필수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패스워드 변경 방법 </a:t>
            </a:r>
            <a:r>
              <a:rPr lang="en-US" altLang="ko-KR" sz="1200" dirty="0" smtClean="0">
                <a:solidFill>
                  <a:schemeClr val="tx1"/>
                </a:solidFill>
              </a:rPr>
              <a:t>:  </a:t>
            </a:r>
            <a:r>
              <a:rPr lang="ko-KR" altLang="en-US" sz="1200" dirty="0" smtClean="0">
                <a:solidFill>
                  <a:schemeClr val="tx1"/>
                </a:solidFill>
              </a:rPr>
              <a:t>로그인 후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최초 아래와 같이 </a:t>
            </a:r>
            <a:r>
              <a:rPr lang="en-US" altLang="ko-KR" sz="1200" dirty="0" smtClean="0">
                <a:solidFill>
                  <a:schemeClr val="tx1"/>
                </a:solidFill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</a:rPr>
              <a:t>새 비밀번호</a:t>
            </a:r>
            <a:r>
              <a:rPr lang="en-US" altLang="ko-KR" sz="1200" dirty="0" smtClean="0">
                <a:solidFill>
                  <a:schemeClr val="tx1"/>
                </a:solidFill>
              </a:rPr>
              <a:t>“ </a:t>
            </a:r>
            <a:r>
              <a:rPr lang="ko-KR" altLang="en-US" sz="1200" dirty="0" smtClean="0">
                <a:solidFill>
                  <a:schemeClr val="tx1"/>
                </a:solidFill>
              </a:rPr>
              <a:t>변경 화면을 통해서 등록 후 </a:t>
            </a:r>
            <a:r>
              <a:rPr lang="en-US" altLang="ko-KR" sz="1200" dirty="0" smtClean="0">
                <a:solidFill>
                  <a:schemeClr val="tx1"/>
                </a:solidFill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</a:rPr>
              <a:t>확인</a:t>
            </a:r>
            <a:r>
              <a:rPr lang="en-US" altLang="ko-KR" sz="1200" dirty="0" smtClean="0">
                <a:solidFill>
                  <a:schemeClr val="tx1"/>
                </a:solidFill>
              </a:rPr>
              <a:t>“ </a:t>
            </a:r>
            <a:r>
              <a:rPr lang="ko-KR" altLang="en-US" sz="1200" dirty="0" smtClean="0">
                <a:solidFill>
                  <a:schemeClr val="tx1"/>
                </a:solidFill>
              </a:rPr>
              <a:t>버튼을 선택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시스템 로그아웃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작업신청서 또는 작업허가신청서 작성이 완료되어 종료하고자 하는 경우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4323" y="1007559"/>
            <a:ext cx="9395144" cy="3279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주요 사용 방법 설명서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4" y="4893776"/>
            <a:ext cx="2954552" cy="31142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908707" y="4923986"/>
            <a:ext cx="287574" cy="267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67" y="2605620"/>
            <a:ext cx="5729028" cy="163581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37900" y="3579261"/>
            <a:ext cx="2820441" cy="410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094920" y="4020318"/>
            <a:ext cx="615029" cy="221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설명선 2 12"/>
          <p:cNvSpPr/>
          <p:nvPr/>
        </p:nvSpPr>
        <p:spPr>
          <a:xfrm>
            <a:off x="6379239" y="2934392"/>
            <a:ext cx="3121951" cy="1085925"/>
          </a:xfrm>
          <a:prstGeom prst="borderCallout2">
            <a:avLst>
              <a:gd name="adj1" fmla="val 19802"/>
              <a:gd name="adj2" fmla="val -1356"/>
              <a:gd name="adj3" fmla="val 18750"/>
              <a:gd name="adj4" fmla="val -16667"/>
              <a:gd name="adj5" fmla="val 81211"/>
              <a:gd name="adj6" fmla="val -114750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smtClean="0"/>
              <a:t>※ </a:t>
            </a:r>
            <a:r>
              <a:rPr lang="ko-KR" altLang="en-US" sz="1200" dirty="0" smtClean="0"/>
              <a:t>주의사항</a:t>
            </a:r>
            <a:endParaRPr lang="en-US" altLang="ko-KR" sz="1200" dirty="0" smtClean="0"/>
          </a:p>
          <a:p>
            <a:r>
              <a:rPr lang="en-US" altLang="ko-KR" sz="1200" dirty="0" smtClean="0"/>
              <a:t>1. </a:t>
            </a:r>
            <a:r>
              <a:rPr lang="ko-KR" altLang="en-US" sz="1200" dirty="0" smtClean="0"/>
              <a:t>비밀번호는 최소 </a:t>
            </a:r>
            <a:r>
              <a:rPr lang="en-US" altLang="ko-KR" sz="1200" dirty="0" smtClean="0"/>
              <a:t>8</a:t>
            </a:r>
            <a:r>
              <a:rPr lang="ko-KR" altLang="en-US" sz="1200" dirty="0" smtClean="0"/>
              <a:t>자리 이상으로 구성</a:t>
            </a:r>
            <a:endParaRPr lang="en-US" altLang="ko-KR" sz="1200" dirty="0" smtClean="0"/>
          </a:p>
          <a:p>
            <a:r>
              <a:rPr lang="en-US" altLang="ko-KR" sz="1200" dirty="0" smtClean="0"/>
              <a:t>2. </a:t>
            </a:r>
            <a:r>
              <a:rPr lang="ko-KR" altLang="en-US" sz="1200" dirty="0" smtClean="0"/>
              <a:t>대문자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특수문자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개 필수 포함</a:t>
            </a:r>
            <a:endParaRPr lang="en-US" altLang="ko-KR" sz="1200" dirty="0" smtClean="0"/>
          </a:p>
          <a:p>
            <a:r>
              <a:rPr lang="en-US" altLang="ko-KR" sz="1200" dirty="0" smtClean="0"/>
              <a:t>3. </a:t>
            </a:r>
            <a:r>
              <a:rPr lang="ko-KR" altLang="en-US" sz="1200" dirty="0" smtClean="0"/>
              <a:t>새비밀번호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&amp; </a:t>
            </a:r>
            <a:r>
              <a:rPr lang="ko-KR" altLang="en-US" sz="1200" dirty="0" smtClean="0"/>
              <a:t>새비밀번호확인 동일하게 입력한 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아래 확인 버튼 클릭하여 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49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9260" y="2493817"/>
            <a:ext cx="9285059" cy="972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1" dirty="0" smtClean="0">
                <a:solidFill>
                  <a:srgbClr val="0000FF"/>
                </a:solidFill>
              </a:rPr>
              <a:t>이번 페이지부터는 작업신청에 대한 설명입니다</a:t>
            </a:r>
            <a:r>
              <a:rPr lang="en-US" altLang="ko-KR" i="1" dirty="0" smtClean="0">
                <a:solidFill>
                  <a:srgbClr val="0000FF"/>
                </a:solidFill>
              </a:rPr>
              <a:t>. </a:t>
            </a:r>
          </a:p>
          <a:p>
            <a:pPr algn="ctr"/>
            <a:r>
              <a:rPr lang="en-US" altLang="ko-KR" i="1" dirty="0" smtClean="0">
                <a:solidFill>
                  <a:schemeClr val="tx1"/>
                </a:solidFill>
              </a:rPr>
              <a:t>(</a:t>
            </a:r>
            <a:r>
              <a:rPr lang="ko-KR" altLang="en-US" i="1" dirty="0" smtClean="0">
                <a:solidFill>
                  <a:schemeClr val="tx1"/>
                </a:solidFill>
              </a:rPr>
              <a:t>작업신청에 대한 기본정보 등록</a:t>
            </a:r>
            <a:r>
              <a:rPr lang="en-US" altLang="ko-KR" i="1" dirty="0" smtClean="0">
                <a:solidFill>
                  <a:schemeClr val="tx1"/>
                </a:solidFill>
              </a:rPr>
              <a:t>, </a:t>
            </a:r>
            <a:r>
              <a:rPr lang="ko-KR" altLang="en-US" i="1" dirty="0" smtClean="0">
                <a:solidFill>
                  <a:schemeClr val="tx1"/>
                </a:solidFill>
              </a:rPr>
              <a:t>발주부서 및 협의부서 검토의견</a:t>
            </a:r>
            <a:r>
              <a:rPr lang="en-US" altLang="ko-KR" i="1" dirty="0" smtClean="0">
                <a:solidFill>
                  <a:schemeClr val="tx1"/>
                </a:solidFill>
              </a:rPr>
              <a:t> </a:t>
            </a:r>
            <a:r>
              <a:rPr lang="ko-KR" altLang="en-US" i="1" dirty="0" smtClean="0">
                <a:solidFill>
                  <a:schemeClr val="tx1"/>
                </a:solidFill>
              </a:rPr>
              <a:t>승인을 위해 진행</a:t>
            </a:r>
            <a:r>
              <a:rPr lang="en-US" altLang="ko-KR" i="1" dirty="0" smtClean="0">
                <a:solidFill>
                  <a:schemeClr val="tx1"/>
                </a:solidFill>
              </a:rPr>
              <a:t>)</a:t>
            </a:r>
            <a:endParaRPr lang="ko-KR" alt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smtClean="0"/>
              <a:t>파트너사 작업신청</a:t>
            </a:r>
            <a:endParaRPr lang="ko-KR" alt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3606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68587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</a:rPr>
              <a:t>즐겨 찾기 </a:t>
            </a:r>
            <a:r>
              <a:rPr lang="en-US" altLang="ko-KR" sz="1200" dirty="0" smtClean="0">
                <a:solidFill>
                  <a:schemeClr val="tx1"/>
                </a:solidFill>
              </a:rPr>
              <a:t>&gt; </a:t>
            </a:r>
            <a:r>
              <a:rPr lang="ko-KR" altLang="en-US" sz="1200" dirty="0" smtClean="0">
                <a:solidFill>
                  <a:srgbClr val="0000FF"/>
                </a:solidFill>
              </a:rPr>
              <a:t>협력사 작업신청 메뉴를 클릭한다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pPr latinLnBrk="0"/>
            <a:r>
              <a:rPr lang="en-US" altLang="ko-KR" sz="1200" dirty="0">
                <a:solidFill>
                  <a:schemeClr val="tx1"/>
                </a:solidFill>
              </a:rPr>
              <a:t>※ </a:t>
            </a:r>
            <a:r>
              <a:rPr lang="ko-KR" altLang="en-US" sz="1200" dirty="0">
                <a:solidFill>
                  <a:schemeClr val="tx1"/>
                </a:solidFill>
              </a:rPr>
              <a:t>참고사항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등록된 작업신청 </a:t>
            </a:r>
            <a:r>
              <a:rPr lang="en-US" altLang="ko-KR" sz="1200" dirty="0" smtClean="0">
                <a:solidFill>
                  <a:schemeClr val="tx1"/>
                </a:solidFill>
              </a:rPr>
              <a:t>/ 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작업허가서는 중앙의 </a:t>
            </a:r>
            <a:r>
              <a:rPr lang="en-US" altLang="ko-KR" sz="1200" dirty="0" smtClean="0">
                <a:solidFill>
                  <a:schemeClr val="tx1"/>
                </a:solidFill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작업신청</a:t>
            </a:r>
            <a:r>
              <a:rPr lang="en-US" altLang="ko-KR" sz="1200" dirty="0" smtClean="0">
                <a:solidFill>
                  <a:schemeClr val="tx1"/>
                </a:solidFill>
              </a:rPr>
              <a:t>‘ </a:t>
            </a:r>
            <a:r>
              <a:rPr lang="ko-KR" altLang="en-US" sz="1200" dirty="0" smtClean="0">
                <a:solidFill>
                  <a:schemeClr val="tx1"/>
                </a:solidFill>
              </a:rPr>
              <a:t>및 </a:t>
            </a:r>
            <a:r>
              <a:rPr lang="en-US" altLang="ko-KR" sz="1200" dirty="0" smtClean="0">
                <a:solidFill>
                  <a:schemeClr val="tx1"/>
                </a:solidFill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작업허가</a:t>
            </a:r>
            <a:r>
              <a:rPr lang="en-US" altLang="ko-KR" sz="1200" dirty="0" smtClean="0">
                <a:solidFill>
                  <a:schemeClr val="tx1"/>
                </a:solidFill>
              </a:rPr>
              <a:t>‘ </a:t>
            </a:r>
            <a:r>
              <a:rPr lang="ko-KR" altLang="en-US" sz="1200" dirty="0" smtClean="0">
                <a:solidFill>
                  <a:schemeClr val="tx1"/>
                </a:solidFill>
              </a:rPr>
              <a:t>항목에 표시됨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latinLnBrk="0"/>
            <a:endParaRPr lang="en-US" altLang="ko-KR" sz="1200" dirty="0" smtClean="0">
              <a:solidFill>
                <a:schemeClr val="tx1"/>
              </a:solidFill>
            </a:endParaRPr>
          </a:p>
          <a:p>
            <a:pPr latinLnBrk="0"/>
            <a:endParaRPr lang="en-US" altLang="ko-KR" sz="1200" dirty="0">
              <a:solidFill>
                <a:schemeClr val="tx1"/>
              </a:solidFill>
            </a:endParaRP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작업신청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공사 및 보수작업을 위해 사전에 관련 작업기간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발주부서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월드 시설안전부문의 협의를 통한 승인 절차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 latinLnBrk="0">
              <a:buAutoNum type="arabicParenR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작업허가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</a:p>
          <a:p>
            <a:pPr latinLnBrk="0"/>
            <a:r>
              <a:rPr lang="ko-KR" altLang="en-US" sz="1200" dirty="0" smtClean="0">
                <a:solidFill>
                  <a:schemeClr val="tx1"/>
                </a:solidFill>
              </a:rPr>
              <a:t>작업신청이 승인되면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실제로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작업수행을</a:t>
            </a:r>
            <a:r>
              <a:rPr lang="ko-KR" altLang="en-US" sz="1200" dirty="0" smtClean="0">
                <a:solidFill>
                  <a:schemeClr val="tx1"/>
                </a:solidFill>
              </a:rPr>
              <a:t> 위해서 일일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작업별로</a:t>
            </a:r>
            <a:r>
              <a:rPr lang="ko-KR" altLang="en-US" sz="1200" dirty="0" smtClean="0">
                <a:solidFill>
                  <a:schemeClr val="tx1"/>
                </a:solidFill>
              </a:rPr>
              <a:t> 작업에 대한 허가를 진행하는 업무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36889" y="1917337"/>
            <a:ext cx="6754970" cy="3232337"/>
            <a:chOff x="336889" y="1917337"/>
            <a:chExt cx="6754970" cy="323233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889" y="1917337"/>
              <a:ext cx="6754970" cy="3232337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336889" y="2580757"/>
              <a:ext cx="742457" cy="1117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Oval 40"/>
          <p:cNvSpPr>
            <a:spLocks noChangeAspect="1" noChangeArrowheads="1"/>
          </p:cNvSpPr>
          <p:nvPr/>
        </p:nvSpPr>
        <p:spPr bwMode="auto">
          <a:xfrm>
            <a:off x="1172630" y="2449325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38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smtClean="0"/>
              <a:t>파트너사 작업신청</a:t>
            </a:r>
            <a:endParaRPr lang="ko-KR" alt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3606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85" y="2030569"/>
            <a:ext cx="6626283" cy="378394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68587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en-US" altLang="ko-KR" sz="1200" dirty="0" smtClean="0">
                <a:solidFill>
                  <a:srgbClr val="0000FF"/>
                </a:solidFill>
              </a:rPr>
              <a:t>'</a:t>
            </a:r>
            <a:r>
              <a:rPr lang="ko-KR" altLang="en-US" sz="1200" dirty="0" smtClean="0">
                <a:solidFill>
                  <a:srgbClr val="0000FF"/>
                </a:solidFill>
              </a:rPr>
              <a:t>신규 작업신청서 생성</a:t>
            </a:r>
            <a:r>
              <a:rPr lang="en-US" altLang="ko-KR" sz="1200" dirty="0" smtClean="0">
                <a:solidFill>
                  <a:srgbClr val="0000FF"/>
                </a:solidFill>
              </a:rPr>
              <a:t>’ </a:t>
            </a:r>
            <a:r>
              <a:rPr lang="ko-KR" altLang="en-US" sz="1200" dirty="0" smtClean="0">
                <a:solidFill>
                  <a:srgbClr val="0000FF"/>
                </a:solidFill>
              </a:rPr>
              <a:t>아이콘을 클릭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rgbClr val="0000FF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※ </a:t>
            </a:r>
            <a:r>
              <a:rPr lang="ko-KR" altLang="en-US" sz="1200" dirty="0" smtClean="0">
                <a:solidFill>
                  <a:schemeClr val="tx1"/>
                </a:solidFill>
              </a:rPr>
              <a:t>이미 작성한 신청서를 확인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</a:rPr>
              <a:t>하기 위해서는 엔터를 누르면 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</a:rPr>
              <a:t>조회가 됨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>
                <a:solidFill>
                  <a:schemeClr val="tx1"/>
                </a:solidFill>
              </a:rPr>
              <a:t>한 공사업체에서 여러 사업영역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공사를 진행할 때 해당 공사를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진행하는 사업영역으로 변경해준다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</a:rPr>
              <a:t>※ </a:t>
            </a:r>
            <a:r>
              <a:rPr lang="ko-KR" altLang="en-US" sz="1200" dirty="0">
                <a:solidFill>
                  <a:srgbClr val="FF0000"/>
                </a:solidFill>
              </a:rPr>
              <a:t>작업신청내역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작업허가내역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ko-KR" altLang="en-US" sz="1200" dirty="0">
                <a:solidFill>
                  <a:srgbClr val="FF0000"/>
                </a:solidFill>
              </a:rPr>
              <a:t>리스트 </a:t>
            </a:r>
            <a:r>
              <a:rPr lang="ko-KR" altLang="en-US" sz="1200" dirty="0" err="1">
                <a:solidFill>
                  <a:srgbClr val="FF0000"/>
                </a:solidFill>
              </a:rPr>
              <a:t>조회시</a:t>
            </a:r>
            <a:r>
              <a:rPr lang="ko-KR" altLang="en-US" sz="1200" dirty="0">
                <a:solidFill>
                  <a:srgbClr val="FF0000"/>
                </a:solidFill>
              </a:rPr>
              <a:t> 등록한 내역이 없으면 사이트 확인 필요</a:t>
            </a:r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16283" y="2211459"/>
            <a:ext cx="6550485" cy="3742313"/>
            <a:chOff x="1072988" y="2173024"/>
            <a:chExt cx="6550485" cy="3742313"/>
          </a:xfrm>
        </p:grpSpPr>
        <p:sp>
          <p:nvSpPr>
            <p:cNvPr id="12" name="직사각형 11"/>
            <p:cNvSpPr/>
            <p:nvPr/>
          </p:nvSpPr>
          <p:spPr>
            <a:xfrm>
              <a:off x="3654573" y="2219075"/>
              <a:ext cx="229172" cy="1676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072988" y="2857762"/>
              <a:ext cx="6550485" cy="2094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Oval 40"/>
            <p:cNvSpPr>
              <a:spLocks noChangeAspect="1" noChangeArrowheads="1"/>
            </p:cNvSpPr>
            <p:nvPr/>
          </p:nvSpPr>
          <p:spPr bwMode="auto">
            <a:xfrm>
              <a:off x="3329409" y="2173024"/>
              <a:ext cx="241719" cy="22353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rnd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Monotype Sorts"/>
                <a:defRPr sz="1200">
                  <a:solidFill>
                    <a:srgbClr val="000000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ko-KR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</a:p>
          </p:txBody>
        </p:sp>
        <p:sp>
          <p:nvSpPr>
            <p:cNvPr id="7" name="설명선 2 6"/>
            <p:cNvSpPr/>
            <p:nvPr/>
          </p:nvSpPr>
          <p:spPr>
            <a:xfrm>
              <a:off x="4249932" y="4678078"/>
              <a:ext cx="2781407" cy="1237259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11711"/>
                <a:gd name="adj6" fmla="val -3133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dirty="0" smtClean="0">
                  <a:solidFill>
                    <a:schemeClr val="tx1"/>
                  </a:solidFill>
                </a:rPr>
                <a:t>작업 </a:t>
              </a:r>
              <a:r>
                <a:rPr lang="ko-KR" altLang="en-US" sz="1200" dirty="0">
                  <a:solidFill>
                    <a:schemeClr val="tx1"/>
                  </a:solidFill>
                </a:rPr>
                <a:t>진행을 위해서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이미 월드에 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r>
                <a:rPr lang="ko-KR" altLang="en-US" sz="1200" dirty="0" smtClean="0">
                  <a:solidFill>
                    <a:schemeClr val="tx1"/>
                  </a:solidFill>
                </a:rPr>
                <a:t>신청한 리스트를 확인하기 위해서는 해당 부분을 마우스로 클릭하거나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,</a:t>
              </a:r>
            </a:p>
            <a:p>
              <a:r>
                <a:rPr lang="ko-KR" altLang="en-US" sz="1200" dirty="0" smtClean="0">
                  <a:solidFill>
                    <a:schemeClr val="tx1"/>
                  </a:solidFill>
                </a:rPr>
                <a:t>현재 화면에서 엔터 입력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(Enter) </a:t>
              </a:r>
            </a:p>
            <a:p>
              <a:r>
                <a:rPr lang="ko-KR" altLang="en-US" sz="1200" dirty="0" smtClean="0">
                  <a:solidFill>
                    <a:schemeClr val="tx1"/>
                  </a:solidFill>
                </a:rPr>
                <a:t>→ 위 박스에 조회 조건 입력 후 엔터를 누르면 해당 조건 검색 가능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9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smtClean="0"/>
              <a:t>파트너사 작업신청</a:t>
            </a:r>
            <a:endParaRPr lang="ko-KR" alt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b="13921"/>
          <a:stretch/>
        </p:blipFill>
        <p:spPr>
          <a:xfrm>
            <a:off x="382765" y="1716806"/>
            <a:ext cx="6792546" cy="423510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9898" y="2133601"/>
            <a:ext cx="6699718" cy="3731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 신청에 대한 기본 사항을 입력한다</a:t>
            </a:r>
            <a:r>
              <a:rPr lang="en-US" altLang="ko-KR" sz="12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작업제목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작업구분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첨부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첨부 자료 등록이 필요하다면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</a:rPr>
              <a:t>클릭하여 </a:t>
            </a:r>
            <a:r>
              <a:rPr lang="en-US" altLang="ko-KR" sz="1200" dirty="0" smtClean="0">
                <a:solidFill>
                  <a:schemeClr val="tx1"/>
                </a:solidFill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</a:rPr>
              <a:t>새 첨부 추가</a:t>
            </a:r>
            <a:r>
              <a:rPr lang="en-US" altLang="ko-KR" sz="1200" dirty="0" smtClean="0">
                <a:solidFill>
                  <a:schemeClr val="tx1"/>
                </a:solidFill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&gt; ‘</a:t>
            </a:r>
            <a:r>
              <a:rPr lang="ko-KR" altLang="en-US" sz="1200" dirty="0" smtClean="0">
                <a:solidFill>
                  <a:schemeClr val="tx1"/>
                </a:solidFill>
              </a:rPr>
              <a:t>새 파일 추가</a:t>
            </a:r>
            <a:r>
              <a:rPr lang="en-US" altLang="ko-KR" sz="1200" dirty="0" smtClean="0">
                <a:solidFill>
                  <a:schemeClr val="tx1"/>
                </a:solidFill>
              </a:rPr>
              <a:t>’ </a:t>
            </a:r>
            <a:r>
              <a:rPr lang="ko-KR" altLang="en-US" sz="1200" dirty="0" smtClean="0">
                <a:solidFill>
                  <a:schemeClr val="tx1"/>
                </a:solidFill>
              </a:rPr>
              <a:t>를 선택하여 등록한다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파일 선택 버튼을 클릭하여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</a:rPr>
              <a:t>파일을 선택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문서이름</a:t>
            </a:r>
            <a:r>
              <a:rPr lang="ko-KR" altLang="en-US" sz="1200" dirty="0" smtClean="0">
                <a:solidFill>
                  <a:schemeClr val="tx1"/>
                </a:solidFill>
              </a:rPr>
              <a:t> 입력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확인버튼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ko-KR" altLang="en-US" sz="1200" dirty="0" smtClean="0">
                <a:solidFill>
                  <a:srgbClr val="0000FF"/>
                </a:solidFill>
              </a:rPr>
              <a:t>유의사항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r>
              <a:rPr lang="ko-KR" altLang="en-US" sz="1200" dirty="0" smtClean="0">
                <a:solidFill>
                  <a:srgbClr val="0000FF"/>
                </a:solidFill>
              </a:rPr>
              <a:t>보기를 클릭하여 작업신청에 따른 참고사항 확인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 지역 정보를 입력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</a:rPr>
              <a:t>※ </a:t>
            </a:r>
            <a:r>
              <a:rPr lang="ko-KR" altLang="en-US" sz="1200" dirty="0">
                <a:solidFill>
                  <a:srgbClr val="FF0000"/>
                </a:solidFill>
              </a:rPr>
              <a:t>사이트는 </a:t>
            </a:r>
            <a:r>
              <a:rPr lang="ko-KR" altLang="en-US" sz="1200" dirty="0" smtClean="0">
                <a:solidFill>
                  <a:srgbClr val="FF0000"/>
                </a:solidFill>
              </a:rPr>
              <a:t>한번 저장 후 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변경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1200" dirty="0" smtClean="0">
                <a:solidFill>
                  <a:srgbClr val="FF0000"/>
                </a:solidFill>
              </a:rPr>
              <a:t>불가하니 잘못 </a:t>
            </a:r>
            <a:r>
              <a:rPr lang="ko-KR" altLang="en-US" sz="1200" dirty="0">
                <a:solidFill>
                  <a:srgbClr val="FF0000"/>
                </a:solidFill>
              </a:rPr>
              <a:t>등록할 경우 해당 신청 </a:t>
            </a:r>
            <a:r>
              <a:rPr lang="ko-KR" altLang="en-US" sz="1200" dirty="0" smtClean="0">
                <a:solidFill>
                  <a:srgbClr val="FF0000"/>
                </a:solidFill>
              </a:rPr>
              <a:t>삭제 </a:t>
            </a:r>
            <a:r>
              <a:rPr lang="ko-KR" altLang="en-US" sz="1200" dirty="0">
                <a:solidFill>
                  <a:srgbClr val="FF0000"/>
                </a:solidFill>
              </a:rPr>
              <a:t>후 재 등록 필요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altLang="ko-KR" sz="1200" dirty="0" smtClean="0">
                <a:solidFill>
                  <a:srgbClr val="0000FF"/>
                </a:solidFill>
              </a:rPr>
              <a:t>4. </a:t>
            </a:r>
            <a:r>
              <a:rPr lang="ko-KR" altLang="en-US" sz="1200" dirty="0" err="1" smtClean="0">
                <a:solidFill>
                  <a:srgbClr val="0000FF"/>
                </a:solidFill>
              </a:rPr>
              <a:t>발주처</a:t>
            </a:r>
            <a:r>
              <a:rPr lang="ko-KR" altLang="en-US" sz="1200" dirty="0" smtClean="0">
                <a:solidFill>
                  <a:srgbClr val="0000FF"/>
                </a:solidFill>
              </a:rPr>
              <a:t> 정보 입력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1) </a:t>
            </a:r>
            <a:r>
              <a:rPr lang="ko-KR" altLang="en-US" sz="1200" dirty="0" smtClean="0">
                <a:solidFill>
                  <a:schemeClr val="tx1"/>
                </a:solidFill>
              </a:rPr>
              <a:t>발주처가 월드인 경우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 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공사작업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보수작업에 대한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</a:rPr>
              <a:t> 발주 부서 담당자를 선택함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2) </a:t>
            </a:r>
            <a:r>
              <a:rPr lang="ko-KR" altLang="en-US" sz="1200" dirty="0" smtClean="0">
                <a:solidFill>
                  <a:schemeClr val="tx1"/>
                </a:solidFill>
              </a:rPr>
              <a:t>발주처가 월드관계사인 경우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 마트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백화점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호텔에서 발주가 된 경우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외주발주</a:t>
            </a:r>
            <a:r>
              <a:rPr lang="en-US" altLang="ko-KR" sz="1200" dirty="0" smtClean="0">
                <a:solidFill>
                  <a:schemeClr val="tx1"/>
                </a:solidFill>
              </a:rPr>
              <a:t>? </a:t>
            </a:r>
            <a:r>
              <a:rPr lang="ko-KR" altLang="en-US" sz="1200" dirty="0" smtClean="0">
                <a:solidFill>
                  <a:schemeClr val="tx1"/>
                </a:solidFill>
              </a:rPr>
              <a:t>체크하고 관련 외주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발주부서</a:t>
            </a:r>
            <a:r>
              <a:rPr lang="ko-KR" altLang="en-US" sz="1200" dirty="0" smtClean="0">
                <a:solidFill>
                  <a:schemeClr val="tx1"/>
                </a:solidFill>
              </a:rPr>
              <a:t> 텍스트로 입력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작업을 위한 반입 장비를 입력</a:t>
            </a:r>
            <a:endParaRPr lang="en-US" altLang="ko-KR" sz="1200" dirty="0">
              <a:solidFill>
                <a:srgbClr val="0000FF"/>
              </a:solidFill>
            </a:endParaRPr>
          </a:p>
        </p:txBody>
      </p:sp>
      <p:sp>
        <p:nvSpPr>
          <p:cNvPr id="48" name="Oval 40"/>
          <p:cNvSpPr>
            <a:spLocks noChangeAspect="1" noChangeArrowheads="1"/>
          </p:cNvSpPr>
          <p:nvPr/>
        </p:nvSpPr>
        <p:spPr bwMode="auto">
          <a:xfrm>
            <a:off x="1263969" y="2183692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12" name="Oval 40"/>
          <p:cNvSpPr>
            <a:spLocks noChangeAspect="1" noChangeArrowheads="1"/>
          </p:cNvSpPr>
          <p:nvPr/>
        </p:nvSpPr>
        <p:spPr bwMode="auto">
          <a:xfrm>
            <a:off x="1263970" y="2680858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Oval 40"/>
          <p:cNvSpPr>
            <a:spLocks noChangeAspect="1" noChangeArrowheads="1"/>
          </p:cNvSpPr>
          <p:nvPr/>
        </p:nvSpPr>
        <p:spPr bwMode="auto">
          <a:xfrm>
            <a:off x="1263970" y="3217089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Oval 40"/>
          <p:cNvSpPr>
            <a:spLocks noChangeAspect="1" noChangeArrowheads="1"/>
          </p:cNvSpPr>
          <p:nvPr/>
        </p:nvSpPr>
        <p:spPr bwMode="auto">
          <a:xfrm>
            <a:off x="1263968" y="4701210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Oval 40"/>
          <p:cNvSpPr>
            <a:spLocks noChangeAspect="1" noChangeArrowheads="1"/>
          </p:cNvSpPr>
          <p:nvPr/>
        </p:nvSpPr>
        <p:spPr bwMode="auto">
          <a:xfrm>
            <a:off x="1263969" y="5272508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11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smtClean="0"/>
              <a:t>파트너사 작업신청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 계획중인 작업자 명단을 입력</a:t>
            </a:r>
            <a:endParaRPr lang="en-US" altLang="ko-KR" sz="1200" dirty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0000FF"/>
                </a:solidFill>
              </a:rPr>
              <a:t>작업신청과 관련하여 연락 받을 정보를 입력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※ </a:t>
            </a:r>
            <a:r>
              <a:rPr lang="ko-KR" altLang="en-US" sz="1200" dirty="0" smtClean="0">
                <a:solidFill>
                  <a:schemeClr val="tx1"/>
                </a:solidFill>
              </a:rPr>
              <a:t>연락처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- </a:t>
            </a:r>
            <a:r>
              <a:rPr lang="ko-KR" altLang="en-US" sz="1200" dirty="0" smtClean="0">
                <a:solidFill>
                  <a:srgbClr val="FF0000"/>
                </a:solidFill>
              </a:rPr>
              <a:t>이메일 </a:t>
            </a:r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작업승인시 월드로 부터 작업신청에 대한 수신 메일을 받을 이메일 정보를 입력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전화번호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작업신청 건에 대해서 월드 담당자로 부터 연락 받을 정보를 입력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07678" y="2104102"/>
            <a:ext cx="6816371" cy="2359743"/>
            <a:chOff x="307678" y="2104102"/>
            <a:chExt cx="6816371" cy="2359743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678" y="2104102"/>
              <a:ext cx="6816371" cy="2359743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5344344" y="3484677"/>
              <a:ext cx="504520" cy="16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dirty="0" smtClean="0">
                  <a:solidFill>
                    <a:srgbClr val="FFC000"/>
                  </a:solidFill>
                </a:rPr>
                <a:t>*</a:t>
              </a:r>
              <a:r>
                <a:rPr lang="ko-KR" altLang="en-US" sz="500" smtClean="0">
                  <a:solidFill>
                    <a:schemeClr val="tx1"/>
                  </a:solidFill>
                </a:rPr>
                <a:t>전화번호</a:t>
              </a:r>
              <a:endParaRPr lang="ko-KR" altLang="en-US" sz="50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748150" y="3497432"/>
              <a:ext cx="990400" cy="13960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500" dirty="0" smtClean="0">
                  <a:solidFill>
                    <a:schemeClr val="tx1"/>
                  </a:solidFill>
                </a:rPr>
                <a:t>010-1234-5678</a:t>
              </a:r>
              <a:endParaRPr lang="ko-KR" altLang="en-US" sz="5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89898" y="2792627"/>
            <a:ext cx="3427096" cy="1433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40"/>
          <p:cNvSpPr>
            <a:spLocks noChangeAspect="1" noChangeArrowheads="1"/>
          </p:cNvSpPr>
          <p:nvPr/>
        </p:nvSpPr>
        <p:spPr bwMode="auto">
          <a:xfrm>
            <a:off x="1263969" y="2831443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156885" y="2792627"/>
            <a:ext cx="1861753" cy="1433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40"/>
          <p:cNvSpPr>
            <a:spLocks noChangeAspect="1" noChangeArrowheads="1"/>
          </p:cNvSpPr>
          <p:nvPr/>
        </p:nvSpPr>
        <p:spPr bwMode="auto">
          <a:xfrm>
            <a:off x="6122490" y="2831443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57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774" y="947351"/>
            <a:ext cx="6941537" cy="5464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eaLnBrk="1" latinLnBrk="1" hangingPunct="1">
              <a:lnSpc>
                <a:spcPct val="100000"/>
              </a:lnSpc>
              <a:spcBef>
                <a:spcPct val="0"/>
              </a:spcBef>
            </a:pPr>
            <a:endParaRPr kumimoji="1" lang="ko-KR" altLang="en-US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4589" y="354784"/>
            <a:ext cx="18666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시설관리시스템 구축 </a:t>
            </a:r>
            <a:r>
              <a:rPr lang="en-US" altLang="ko-KR" sz="14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Bold" panose="00000800000000000000" pitchFamily="2" charset="-127"/>
              </a:rPr>
              <a:t>TFT</a:t>
            </a:r>
            <a:endParaRPr lang="ko-KR" altLang="en-US" sz="14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52B8E2E3-FD7F-447E-8535-9F18BE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smtClean="0"/>
              <a:t>파트너사 작업신청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532975" y="610775"/>
            <a:ext cx="9682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사용자 </a:t>
            </a:r>
            <a:r>
              <a:rPr lang="en-US" altLang="ko-KR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Quick </a:t>
            </a:r>
            <a:r>
              <a:rPr lang="ko-KR" altLang="en-US" sz="800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oPubWorld돋움체 Medium" panose="00000600000000000000" pitchFamily="2" charset="-127"/>
              </a:rPr>
              <a:t>매뉴얼</a:t>
            </a:r>
            <a:endParaRPr lang="ko-KR" altLang="en-US" sz="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58755" y="939113"/>
            <a:ext cx="2483708" cy="546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en-US" altLang="ko-KR" sz="1200" dirty="0" smtClean="0">
                <a:solidFill>
                  <a:srgbClr val="0000FF"/>
                </a:solidFill>
              </a:rPr>
              <a:t>‘</a:t>
            </a:r>
            <a:r>
              <a:rPr lang="ko-KR" altLang="en-US" sz="1200" smtClean="0">
                <a:solidFill>
                  <a:srgbClr val="0000FF"/>
                </a:solidFill>
              </a:rPr>
              <a:t>저장</a:t>
            </a:r>
            <a:r>
              <a:rPr lang="en-US" altLang="ko-KR" sz="1200" dirty="0" smtClean="0">
                <a:solidFill>
                  <a:srgbClr val="0000FF"/>
                </a:solidFill>
              </a:rPr>
              <a:t>‘ </a:t>
            </a:r>
            <a:r>
              <a:rPr lang="ko-KR" altLang="en-US" sz="1200" smtClean="0">
                <a:solidFill>
                  <a:srgbClr val="0000FF"/>
                </a:solidFill>
              </a:rPr>
              <a:t>버튼</a:t>
            </a:r>
            <a:r>
              <a:rPr lang="ko-KR" altLang="en-US" sz="1200" smtClean="0">
                <a:solidFill>
                  <a:schemeClr val="tx1"/>
                </a:solidFill>
              </a:rPr>
              <a:t>을 클릭하면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smtClean="0">
                <a:solidFill>
                  <a:schemeClr val="tx1"/>
                </a:solidFill>
              </a:rPr>
              <a:t>현재 작성한 작업신청서가 저장됨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smtClean="0">
                <a:solidFill>
                  <a:schemeClr val="tx1"/>
                </a:solidFill>
              </a:rPr>
              <a:t>저장시 해당 문서는 </a:t>
            </a:r>
            <a:r>
              <a:rPr lang="en-US" altLang="ko-KR" sz="1200" dirty="0" smtClean="0">
                <a:solidFill>
                  <a:schemeClr val="tx1"/>
                </a:solidFill>
              </a:rPr>
              <a:t>‘</a:t>
            </a:r>
            <a:r>
              <a:rPr lang="ko-KR" altLang="en-US" sz="1200" smtClean="0">
                <a:solidFill>
                  <a:schemeClr val="tx1"/>
                </a:solidFill>
              </a:rPr>
              <a:t>작성</a:t>
            </a:r>
            <a:r>
              <a:rPr lang="en-US" altLang="ko-KR" sz="1200" dirty="0" smtClean="0">
                <a:solidFill>
                  <a:schemeClr val="tx1"/>
                </a:solidFill>
              </a:rPr>
              <a:t>‘ </a:t>
            </a:r>
            <a:r>
              <a:rPr lang="ko-KR" altLang="en-US" sz="1200" smtClean="0">
                <a:solidFill>
                  <a:schemeClr val="tx1"/>
                </a:solidFill>
              </a:rPr>
              <a:t>상태이며 월드 담당자에게 전달되지 않는 상태임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smtClean="0">
                <a:solidFill>
                  <a:schemeClr val="tx1"/>
                </a:solidFill>
              </a:rPr>
              <a:t>신청서 버튼을 누르지 않으면 임시 저장된 상태임</a:t>
            </a:r>
            <a:endParaRPr lang="en-US" altLang="ko-KR" sz="1200" dirty="0" smtClean="0">
              <a:solidFill>
                <a:schemeClr val="tx1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78385" y="1666302"/>
            <a:ext cx="6557319" cy="4009712"/>
            <a:chOff x="378385" y="1666302"/>
            <a:chExt cx="6557319" cy="400971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385" y="1666302"/>
              <a:ext cx="6557319" cy="4009712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3862814" y="1963702"/>
              <a:ext cx="229172" cy="1676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Oval 40"/>
          <p:cNvSpPr>
            <a:spLocks noChangeAspect="1" noChangeArrowheads="1"/>
          </p:cNvSpPr>
          <p:nvPr/>
        </p:nvSpPr>
        <p:spPr bwMode="auto">
          <a:xfrm>
            <a:off x="3850267" y="2205219"/>
            <a:ext cx="241719" cy="223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rnd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Monotype Sorts"/>
              <a:defRPr sz="1200">
                <a:solidFill>
                  <a:srgbClr val="000000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79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5379</TotalTime>
  <Words>1507</Words>
  <Application>Microsoft Office PowerPoint</Application>
  <PresentationFormat>A4 용지(210x297mm)</PresentationFormat>
  <Paragraphs>335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KoPubWorld돋움체 Bold</vt:lpstr>
      <vt:lpstr>KoPubWorld돋움체 Medium</vt:lpstr>
      <vt:lpstr>맑은 고딕</vt:lpstr>
      <vt:lpstr>Arial</vt:lpstr>
      <vt:lpstr>Office 테마</vt:lpstr>
      <vt:lpstr>PowerPoint 프레젠테이션</vt:lpstr>
      <vt:lpstr>파트너사 작업신청 포탈</vt:lpstr>
      <vt:lpstr>파트너사 작업신청 포탈</vt:lpstr>
      <vt:lpstr>PowerPoint 프레젠테이션</vt:lpstr>
      <vt:lpstr>1. 파트너사 작업신청</vt:lpstr>
      <vt:lpstr>1. 파트너사 작업신청</vt:lpstr>
      <vt:lpstr>1. 파트너사 작업신청</vt:lpstr>
      <vt:lpstr>1. 파트너사 작업신청</vt:lpstr>
      <vt:lpstr>1. 파트너사 작업신청</vt:lpstr>
      <vt:lpstr>1. 파트너사 작업신청</vt:lpstr>
      <vt:lpstr>1. 파트너사 작업신청</vt:lpstr>
      <vt:lpstr>PowerPoint 프레젠테이션</vt:lpstr>
      <vt:lpstr>2. 파트너사 작업 허가신청</vt:lpstr>
      <vt:lpstr>2. 파트너사 작업 허가신청</vt:lpstr>
      <vt:lpstr>2. 파트너사 작업 허가신청 (작업신청서 확인)</vt:lpstr>
      <vt:lpstr>2. 파트너사 작업 허가신청 (작업신청서 확인)</vt:lpstr>
      <vt:lpstr>2. 파트너사 작업 허가 신청</vt:lpstr>
      <vt:lpstr>2. 파트너사 작업 허가 신청</vt:lpstr>
      <vt:lpstr>2. 파트너사 작업 허가 신청</vt:lpstr>
      <vt:lpstr>2. 파트너사 작업 허가 신청</vt:lpstr>
      <vt:lpstr>2. 파트너사 작업 허가 신청</vt:lpstr>
      <vt:lpstr>2. 파트너사 작업 허가 신청</vt:lpstr>
      <vt:lpstr>2. 파트너사 작업 허가 신청 (승인사항 확인)</vt:lpstr>
      <vt:lpstr>2. 파트너사 작업 허가 신청 (승인사항 확인)</vt:lpstr>
      <vt:lpstr>2. 파트너사 작업 허가 신청 (승인사항 확인)</vt:lpstr>
      <vt:lpstr>2. 파트너사 작업 허가 신청 (승인사항 확인)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24주년 공용 템플릿</dc:title>
  <dc:creator>jaehwan.yoon@lotte.net</dc:creator>
  <cp:lastModifiedBy>최순호</cp:lastModifiedBy>
  <cp:revision>502</cp:revision>
  <cp:lastPrinted>2021-01-11T06:37:19Z</cp:lastPrinted>
  <dcterms:created xsi:type="dcterms:W3CDTF">2016-12-21T08:08:03Z</dcterms:created>
  <dcterms:modified xsi:type="dcterms:W3CDTF">2024-01-17T07:58:36Z</dcterms:modified>
</cp:coreProperties>
</file>